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83" r:id="rId5"/>
    <p:sldId id="280" r:id="rId6"/>
    <p:sldId id="282" r:id="rId7"/>
    <p:sldId id="281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70" r:id="rId16"/>
    <p:sldId id="291" r:id="rId17"/>
    <p:sldId id="273" r:id="rId18"/>
    <p:sldId id="275" r:id="rId19"/>
  </p:sldIdLst>
  <p:sldSz cx="9144000" cy="5219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887D"/>
    <a:srgbClr val="D0A992"/>
    <a:srgbClr val="DDC7A4"/>
    <a:srgbClr val="332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63" d="100"/>
          <a:sy n="163" d="100"/>
        </p:scale>
        <p:origin x="70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53F5C-77B1-4F52-8F9C-6259A76BE7EB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F27A6-3659-4CE0-A8FA-D0243BA3D05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996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71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6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031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118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067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8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90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76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188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955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F27A6-3659-4CE0-A8FA-D0243BA3D05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7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43B0C38-A83C-1141-A5FB-EAC28226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FD9611E-FF0B-2A4B-B774-3B1F2B713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0099864-443B-A447-BF88-0A272D71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19A45E7-63EC-5C42-A1C9-AB707B3C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9E306-6145-43F7-A83C-4E2B60BDB205}" type="datetimeFigureOut">
              <a:rPr lang="zh-CN" altLang="en-US" smtClean="0"/>
              <a:t>2019/11/3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4AB81-178E-4F06-9CAE-5E281EF9CE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7" b="16968"/>
          <a:stretch>
            <a:fillRect/>
          </a:stretch>
        </p:blipFill>
        <p:spPr>
          <a:xfrm>
            <a:off x="0" y="0"/>
            <a:ext cx="9144000" cy="3033622"/>
          </a:xfrm>
          <a:prstGeom prst="rect">
            <a:avLst/>
          </a:prstGeom>
        </p:spPr>
      </p:pic>
      <p:sp>
        <p:nvSpPr>
          <p:cNvPr id="7" name="Text Placeholder 4"/>
          <p:cNvSpPr txBox="1"/>
          <p:nvPr/>
        </p:nvSpPr>
        <p:spPr>
          <a:xfrm>
            <a:off x="3074339" y="3864242"/>
            <a:ext cx="3223268" cy="5824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A</a:t>
            </a:r>
            <a:r>
              <a:rPr kumimoji="0" lang="zh-CN" altLang="en-US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 </a:t>
            </a:r>
            <a:r>
              <a:rPr kumimoji="0" lang="en-US" altLang="zh-CN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brief</a:t>
            </a:r>
            <a:r>
              <a:rPr kumimoji="0" lang="zh-CN" altLang="en-US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 </a:t>
            </a:r>
            <a:r>
              <a:rPr kumimoji="0" lang="en-US" altLang="zh-CN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introduction</a:t>
            </a:r>
            <a:r>
              <a:rPr kumimoji="0" lang="zh-CN" altLang="en-US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 </a:t>
            </a:r>
            <a:r>
              <a:rPr kumimoji="0" lang="en-US" altLang="zh-CN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about</a:t>
            </a:r>
            <a:r>
              <a:rPr kumimoji="0" lang="zh-CN" altLang="en-US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 </a:t>
            </a:r>
            <a:r>
              <a:rPr kumimoji="0" lang="en-US" altLang="zh-CN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what</a:t>
            </a:r>
            <a:r>
              <a:rPr kumimoji="0" lang="zh-CN" altLang="en-US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 </a:t>
            </a:r>
            <a:r>
              <a:rPr kumimoji="0" lang="en-US" altLang="zh-CN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they</a:t>
            </a:r>
            <a:r>
              <a:rPr kumimoji="0" lang="zh-CN" altLang="en-US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 </a:t>
            </a:r>
            <a:r>
              <a:rPr kumimoji="0" lang="en-US" altLang="zh-CN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are</a:t>
            </a:r>
            <a:r>
              <a:rPr kumimoji="0" lang="zh-CN" altLang="en-US" sz="1400" u="none" strike="noStrike" kern="1200" cap="none" spc="0" normalizeH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Calibri" panose="020F0502020204030204"/>
              </a:rPr>
              <a:t>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Calibri" panose="020F0502020204030204"/>
              </a:rPr>
              <a:t>and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/>
              </a:rPr>
              <a:t>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Calibri" panose="020F0502020204030204"/>
              </a:rPr>
              <a:t>how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/>
              </a:rPr>
              <a:t>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Calibri" panose="020F0502020204030204"/>
              </a:rPr>
              <a:t>to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/>
              </a:rPr>
              <a:t>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Calibri" panose="020F0502020204030204"/>
              </a:rPr>
              <a:t>work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/>
              </a:rPr>
              <a:t>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Calibri" panose="020F0502020204030204"/>
              </a:rPr>
              <a:t>with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Calibri" panose="020F0502020204030204"/>
              </a:rPr>
              <a:t> 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Calibri" panose="020F0502020204030204"/>
              </a:rPr>
              <a:t>them</a:t>
            </a:r>
            <a:endParaRPr kumimoji="0" lang="id-ID" sz="140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Calibri" panose="020F0502020204030204"/>
            </a:endParaRPr>
          </a:p>
        </p:txBody>
      </p:sp>
      <p:sp>
        <p:nvSpPr>
          <p:cNvPr id="9" name="Freeform 115"/>
          <p:cNvSpPr>
            <a:spLocks noChangeArrowheads="1"/>
          </p:cNvSpPr>
          <p:nvPr/>
        </p:nvSpPr>
        <p:spPr bwMode="auto">
          <a:xfrm>
            <a:off x="4547076" y="4633611"/>
            <a:ext cx="219078" cy="220688"/>
          </a:xfrm>
          <a:custGeom>
            <a:avLst/>
            <a:gdLst>
              <a:gd name="T0" fmla="*/ 38198494 w 601"/>
              <a:gd name="T1" fmla="*/ 78441997 h 602"/>
              <a:gd name="T2" fmla="*/ 38198494 w 601"/>
              <a:gd name="T3" fmla="*/ 78441997 h 602"/>
              <a:gd name="T4" fmla="*/ 0 w 601"/>
              <a:gd name="T5" fmla="*/ 38763987 h 602"/>
              <a:gd name="T6" fmla="*/ 38198494 w 601"/>
              <a:gd name="T7" fmla="*/ 0 h 602"/>
              <a:gd name="T8" fmla="*/ 77429787 w 601"/>
              <a:gd name="T9" fmla="*/ 38763987 h 602"/>
              <a:gd name="T10" fmla="*/ 38198494 w 601"/>
              <a:gd name="T11" fmla="*/ 78441997 h 602"/>
              <a:gd name="T12" fmla="*/ 38198494 w 601"/>
              <a:gd name="T13" fmla="*/ 7439717 h 602"/>
              <a:gd name="T14" fmla="*/ 38198494 w 601"/>
              <a:gd name="T15" fmla="*/ 7439717 h 602"/>
              <a:gd name="T16" fmla="*/ 7226723 w 601"/>
              <a:gd name="T17" fmla="*/ 38763987 h 602"/>
              <a:gd name="T18" fmla="*/ 38198494 w 601"/>
              <a:gd name="T19" fmla="*/ 71002280 h 602"/>
              <a:gd name="T20" fmla="*/ 70203064 w 601"/>
              <a:gd name="T21" fmla="*/ 38763987 h 602"/>
              <a:gd name="T22" fmla="*/ 38198494 w 601"/>
              <a:gd name="T23" fmla="*/ 7439717 h 602"/>
              <a:gd name="T24" fmla="*/ 51877788 w 601"/>
              <a:gd name="T25" fmla="*/ 45290042 h 602"/>
              <a:gd name="T26" fmla="*/ 51877788 w 601"/>
              <a:gd name="T27" fmla="*/ 45290042 h 602"/>
              <a:gd name="T28" fmla="*/ 41037884 w 601"/>
              <a:gd name="T29" fmla="*/ 57167289 h 602"/>
              <a:gd name="T30" fmla="*/ 41037884 w 601"/>
              <a:gd name="T31" fmla="*/ 57167289 h 602"/>
              <a:gd name="T32" fmla="*/ 38198494 w 601"/>
              <a:gd name="T33" fmla="*/ 59125033 h 602"/>
              <a:gd name="T34" fmla="*/ 35488787 w 601"/>
              <a:gd name="T35" fmla="*/ 57167289 h 602"/>
              <a:gd name="T36" fmla="*/ 35488787 w 601"/>
              <a:gd name="T37" fmla="*/ 57167289 h 602"/>
              <a:gd name="T38" fmla="*/ 24519558 w 601"/>
              <a:gd name="T39" fmla="*/ 45290042 h 602"/>
              <a:gd name="T40" fmla="*/ 24519558 w 601"/>
              <a:gd name="T41" fmla="*/ 45290042 h 602"/>
              <a:gd name="T42" fmla="*/ 23616083 w 601"/>
              <a:gd name="T43" fmla="*/ 42418636 h 602"/>
              <a:gd name="T44" fmla="*/ 27229624 w 601"/>
              <a:gd name="T45" fmla="*/ 38763987 h 602"/>
              <a:gd name="T46" fmla="*/ 30068655 w 601"/>
              <a:gd name="T47" fmla="*/ 40591311 h 602"/>
              <a:gd name="T48" fmla="*/ 30068655 w 601"/>
              <a:gd name="T49" fmla="*/ 40591311 h 602"/>
              <a:gd name="T50" fmla="*/ 34585312 w 601"/>
              <a:gd name="T51" fmla="*/ 45290042 h 602"/>
              <a:gd name="T52" fmla="*/ 34585312 w 601"/>
              <a:gd name="T53" fmla="*/ 23102033 h 602"/>
              <a:gd name="T54" fmla="*/ 38198494 w 601"/>
              <a:gd name="T55" fmla="*/ 19447384 h 602"/>
              <a:gd name="T56" fmla="*/ 41941000 w 601"/>
              <a:gd name="T57" fmla="*/ 23102033 h 602"/>
              <a:gd name="T58" fmla="*/ 41941000 w 601"/>
              <a:gd name="T59" fmla="*/ 45290042 h 602"/>
              <a:gd name="T60" fmla="*/ 46457657 w 601"/>
              <a:gd name="T61" fmla="*/ 40591311 h 602"/>
              <a:gd name="T62" fmla="*/ 46457657 w 601"/>
              <a:gd name="T63" fmla="*/ 40591311 h 602"/>
              <a:gd name="T64" fmla="*/ 49167722 w 601"/>
              <a:gd name="T65" fmla="*/ 38763987 h 602"/>
              <a:gd name="T66" fmla="*/ 52781263 w 601"/>
              <a:gd name="T67" fmla="*/ 42418636 h 602"/>
              <a:gd name="T68" fmla="*/ 51877788 w 601"/>
              <a:gd name="T69" fmla="*/ 45290042 h 60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01" h="602">
                <a:moveTo>
                  <a:pt x="296" y="601"/>
                </a:moveTo>
                <a:lnTo>
                  <a:pt x="296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296" y="0"/>
                </a:cubicBezTo>
                <a:cubicBezTo>
                  <a:pt x="466" y="0"/>
                  <a:pt x="600" y="135"/>
                  <a:pt x="600" y="297"/>
                </a:cubicBezTo>
                <a:cubicBezTo>
                  <a:pt x="600" y="467"/>
                  <a:pt x="466" y="601"/>
                  <a:pt x="296" y="601"/>
                </a:cubicBezTo>
                <a:close/>
                <a:moveTo>
                  <a:pt x="296" y="57"/>
                </a:moveTo>
                <a:lnTo>
                  <a:pt x="296" y="57"/>
                </a:lnTo>
                <a:cubicBezTo>
                  <a:pt x="162" y="57"/>
                  <a:pt x="56" y="163"/>
                  <a:pt x="56" y="297"/>
                </a:cubicBezTo>
                <a:cubicBezTo>
                  <a:pt x="56" y="431"/>
                  <a:pt x="162" y="544"/>
                  <a:pt x="296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6" y="57"/>
                </a:cubicBezTo>
                <a:close/>
                <a:moveTo>
                  <a:pt x="402" y="347"/>
                </a:moveTo>
                <a:lnTo>
                  <a:pt x="402" y="347"/>
                </a:lnTo>
                <a:cubicBezTo>
                  <a:pt x="318" y="438"/>
                  <a:pt x="318" y="438"/>
                  <a:pt x="318" y="438"/>
                </a:cubicBezTo>
                <a:cubicBezTo>
                  <a:pt x="318" y="446"/>
                  <a:pt x="311" y="453"/>
                  <a:pt x="296" y="453"/>
                </a:cubicBezTo>
                <a:cubicBezTo>
                  <a:pt x="289" y="453"/>
                  <a:pt x="282" y="446"/>
                  <a:pt x="275" y="438"/>
                </a:cubicBezTo>
                <a:cubicBezTo>
                  <a:pt x="190" y="347"/>
                  <a:pt x="190" y="347"/>
                  <a:pt x="190" y="347"/>
                </a:cubicBezTo>
                <a:cubicBezTo>
                  <a:pt x="190" y="340"/>
                  <a:pt x="183" y="333"/>
                  <a:pt x="183" y="325"/>
                </a:cubicBezTo>
                <a:cubicBezTo>
                  <a:pt x="183" y="311"/>
                  <a:pt x="197" y="297"/>
                  <a:pt x="211" y="297"/>
                </a:cubicBezTo>
                <a:cubicBezTo>
                  <a:pt x="226" y="297"/>
                  <a:pt x="233" y="304"/>
                  <a:pt x="233" y="311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8" y="177"/>
                  <a:pt x="268" y="177"/>
                  <a:pt x="268" y="177"/>
                </a:cubicBezTo>
                <a:cubicBezTo>
                  <a:pt x="268" y="163"/>
                  <a:pt x="282" y="149"/>
                  <a:pt x="296" y="149"/>
                </a:cubicBezTo>
                <a:cubicBezTo>
                  <a:pt x="318" y="149"/>
                  <a:pt x="325" y="163"/>
                  <a:pt x="325" y="177"/>
                </a:cubicBezTo>
                <a:cubicBezTo>
                  <a:pt x="325" y="347"/>
                  <a:pt x="325" y="347"/>
                  <a:pt x="325" y="347"/>
                </a:cubicBezTo>
                <a:cubicBezTo>
                  <a:pt x="360" y="311"/>
                  <a:pt x="360" y="311"/>
                  <a:pt x="360" y="311"/>
                </a:cubicBezTo>
                <a:cubicBezTo>
                  <a:pt x="367" y="304"/>
                  <a:pt x="374" y="297"/>
                  <a:pt x="381" y="297"/>
                </a:cubicBezTo>
                <a:cubicBezTo>
                  <a:pt x="402" y="297"/>
                  <a:pt x="409" y="311"/>
                  <a:pt x="409" y="325"/>
                </a:cubicBezTo>
                <a:cubicBezTo>
                  <a:pt x="409" y="333"/>
                  <a:pt x="409" y="340"/>
                  <a:pt x="402" y="34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72930" y="3211623"/>
            <a:ext cx="516987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Docker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&amp;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Kubernetes</a:t>
            </a:r>
            <a:endParaRPr lang="zh-CN" altLang="en-US" sz="36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10031" y="4776162"/>
            <a:ext cx="3016738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685800">
              <a:defRPr/>
            </a:pPr>
            <a:r>
              <a:rPr lang="en-US" altLang="zh-CN" sz="1000" b="1" dirty="0">
                <a:solidFill>
                  <a:schemeClr val="bg2">
                    <a:lumMod val="2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  <a:cs typeface="Brush Script MT" panose="03060802040406070304" pitchFamily="66" charset="-122"/>
              </a:rPr>
              <a:t>Jack</a:t>
            </a:r>
            <a:r>
              <a:rPr lang="zh-CN" altLang="en-US" sz="1000" b="1" dirty="0">
                <a:solidFill>
                  <a:schemeClr val="bg2">
                    <a:lumMod val="2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en-US" altLang="zh-CN" sz="1000" b="1" dirty="0">
                <a:solidFill>
                  <a:schemeClr val="bg2">
                    <a:lumMod val="2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  <a:cs typeface="Brush Script MT" panose="03060802040406070304" pitchFamily="66" charset="-122"/>
              </a:rPr>
              <a:t>Lin</a:t>
            </a:r>
            <a:r>
              <a:rPr lang="zh-CN" altLang="en-US" sz="1000" b="1" dirty="0">
                <a:solidFill>
                  <a:schemeClr val="bg2">
                    <a:lumMod val="2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  <a:cs typeface="Brush Script MT" panose="03060802040406070304" pitchFamily="66" charset="-122"/>
              </a:rPr>
              <a:t>  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  <a:cs typeface="Brush Script MT" panose="03060802040406070304" pitchFamily="66" charset="-122"/>
              </a:rPr>
              <a:t>&amp;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  <a:cs typeface="Brush Script MT" panose="03060802040406070304" pitchFamily="66" charset="-122"/>
              </a:rPr>
              <a:t>  </a:t>
            </a:r>
            <a:r>
              <a:rPr lang="en-US" altLang="zh-CN" sz="1000" b="1" dirty="0" err="1">
                <a:solidFill>
                  <a:schemeClr val="bg2">
                    <a:lumMod val="2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  <a:cs typeface="Brush Script MT" panose="03060802040406070304" pitchFamily="66" charset="-122"/>
              </a:rPr>
              <a:t>Chenyun</a:t>
            </a:r>
            <a:r>
              <a:rPr lang="zh-CN" altLang="en-US" sz="1000" b="1" dirty="0">
                <a:solidFill>
                  <a:schemeClr val="bg2">
                    <a:lumMod val="2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  <a:cs typeface="Brush Script MT" panose="03060802040406070304" pitchFamily="66" charset="-122"/>
              </a:rPr>
              <a:t> </a:t>
            </a:r>
            <a:r>
              <a:rPr lang="en-US" altLang="zh-CN" sz="1000" b="1" dirty="0">
                <a:solidFill>
                  <a:schemeClr val="bg2">
                    <a:lumMod val="25000"/>
                  </a:schemeClr>
                </a:solidFill>
                <a:latin typeface="Gungsuh" panose="02030600000101010101" pitchFamily="18" charset="-127"/>
                <a:ea typeface="Gungsuh" panose="02030600000101010101" pitchFamily="18" charset="-127"/>
                <a:cs typeface="Brush Script MT" panose="03060802040406070304" pitchFamily="66" charset="-122"/>
              </a:rPr>
              <a:t>Wang</a:t>
            </a:r>
            <a:endParaRPr lang="zh-CN" altLang="en-US" sz="1000" b="1" dirty="0">
              <a:solidFill>
                <a:schemeClr val="bg2">
                  <a:lumMod val="25000"/>
                </a:schemeClr>
              </a:solidFill>
              <a:latin typeface="Gungsuh" panose="02030600000101010101" pitchFamily="18" charset="-127"/>
              <a:ea typeface="Gungsuh" panose="02030600000101010101" pitchFamily="18" charset="-127"/>
              <a:cs typeface="Brush Script MT" panose="03060802040406070304" pitchFamily="66" charset="-122"/>
            </a:endParaRPr>
          </a:p>
        </p:txBody>
      </p:sp>
      <p:pic>
        <p:nvPicPr>
          <p:cNvPr id="2" name="宗次郎 - いつも何度でも (永远同在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554866" y="383653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Click="0"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9" grpId="0" animBg="1"/>
      <p:bldP spid="10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31493" y="272516"/>
            <a:ext cx="86462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065354" y="16612"/>
            <a:ext cx="29009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97A849-3FD4-C748-9EE2-FB285A51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93" y="1152652"/>
            <a:ext cx="8568631" cy="88715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Originally</a:t>
            </a:r>
            <a:r>
              <a:rPr lang="zh-CN" altLang="en-US" sz="2400" dirty="0"/>
              <a:t> </a:t>
            </a:r>
            <a:r>
              <a:rPr lang="en-US" altLang="zh-CN" sz="2400" dirty="0"/>
              <a:t>designed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Google,</a:t>
            </a:r>
            <a:r>
              <a:rPr lang="zh-CN" altLang="en-US" sz="2400" dirty="0"/>
              <a:t> </a:t>
            </a:r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donated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CNCF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Influenced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Borg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basic</a:t>
            </a:r>
            <a:r>
              <a:rPr lang="zh-CN" altLang="en-US" sz="2400" dirty="0"/>
              <a:t> </a:t>
            </a:r>
            <a:r>
              <a:rPr lang="en-US" altLang="zh-CN" sz="2400" dirty="0"/>
              <a:t>infrastructure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Google</a:t>
            </a:r>
            <a:endParaRPr lang="en-US" altLang="zh-C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23810F-91D5-2445-83C3-4CD592D07026}"/>
              </a:ext>
            </a:extLst>
          </p:cNvPr>
          <p:cNvSpPr/>
          <p:nvPr/>
        </p:nvSpPr>
        <p:spPr>
          <a:xfrm>
            <a:off x="231493" y="588266"/>
            <a:ext cx="330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Brief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history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C7A39-72D7-5A46-A950-BBAEFBFA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493" y="2039806"/>
            <a:ext cx="5388842" cy="31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1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31493" y="272516"/>
            <a:ext cx="86462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065354" y="16612"/>
            <a:ext cx="29009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97A849-3FD4-C748-9EE2-FB285A51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93" y="1961667"/>
            <a:ext cx="8568631" cy="311832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Pods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Replica</a:t>
            </a:r>
            <a:r>
              <a:rPr lang="zh-CN" altLang="en-US" sz="2400" dirty="0"/>
              <a:t> </a:t>
            </a:r>
            <a:r>
              <a:rPr lang="en-US" altLang="zh-CN" sz="2400" dirty="0"/>
              <a:t>Sets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Services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Volumes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Namespaces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/>
              <a:t>ConfigMaps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Secrets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/>
              <a:t>StatefulSets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23810F-91D5-2445-83C3-4CD592D07026}"/>
              </a:ext>
            </a:extLst>
          </p:cNvPr>
          <p:cNvSpPr/>
          <p:nvPr/>
        </p:nvSpPr>
        <p:spPr>
          <a:xfrm>
            <a:off x="231493" y="588266"/>
            <a:ext cx="330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Objects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&amp;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Features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7821A-E52A-3A42-A7EB-7B23EF387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832" y="1049931"/>
            <a:ext cx="6537050" cy="28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4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31493" y="272516"/>
            <a:ext cx="86462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065354" y="16612"/>
            <a:ext cx="29009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23810F-91D5-2445-83C3-4CD592D07026}"/>
              </a:ext>
            </a:extLst>
          </p:cNvPr>
          <p:cNvSpPr/>
          <p:nvPr/>
        </p:nvSpPr>
        <p:spPr>
          <a:xfrm>
            <a:off x="231493" y="497036"/>
            <a:ext cx="52861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Architecture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9B79B-4F66-BD48-A1B6-0BB720900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78" y="979933"/>
            <a:ext cx="5966044" cy="422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3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31493" y="272516"/>
            <a:ext cx="86462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065354" y="16612"/>
            <a:ext cx="29009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97A849-3FD4-C748-9EE2-FB285A51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684" y="2076881"/>
            <a:ext cx="8568631" cy="171358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An infrastructure framework for today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Better management through modularity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Deploying and updating software at scale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Laying the foundation for cloud-native apps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23810F-91D5-2445-83C3-4CD592D07026}"/>
              </a:ext>
            </a:extLst>
          </p:cNvPr>
          <p:cNvSpPr/>
          <p:nvPr/>
        </p:nvSpPr>
        <p:spPr>
          <a:xfrm>
            <a:off x="231493" y="588266"/>
            <a:ext cx="330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Why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Kubernetes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6762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7" b="16968"/>
          <a:stretch>
            <a:fillRect/>
          </a:stretch>
        </p:blipFill>
        <p:spPr>
          <a:xfrm>
            <a:off x="0" y="0"/>
            <a:ext cx="9144000" cy="30201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71600" y="1611395"/>
            <a:ext cx="6400800" cy="24379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76"/>
          <p:cNvSpPr txBox="1"/>
          <p:nvPr/>
        </p:nvSpPr>
        <p:spPr>
          <a:xfrm>
            <a:off x="3661722" y="2369910"/>
            <a:ext cx="332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Local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Macbook</a:t>
            </a:r>
            <a:endParaRPr lang="en-US" altLang="zh-CN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Workflow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37"/>
          <p:cNvSpPr txBox="1"/>
          <p:nvPr/>
        </p:nvSpPr>
        <p:spPr>
          <a:xfrm>
            <a:off x="2454031" y="2484877"/>
            <a:ext cx="798099" cy="845019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03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6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31493" y="272516"/>
            <a:ext cx="86462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025158" y="26294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4" name="TextBox 76"/>
          <p:cNvSpPr txBox="1"/>
          <p:nvPr/>
        </p:nvSpPr>
        <p:spPr>
          <a:xfrm>
            <a:off x="3139668" y="26295"/>
            <a:ext cx="3359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工作完成情况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23417" y="1276634"/>
            <a:ext cx="3723576" cy="467252"/>
            <a:chOff x="1041400" y="2386583"/>
            <a:chExt cx="5372100" cy="674117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41400" y="3060700"/>
              <a:ext cx="53721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>
              <a:off x="1041400" y="2386583"/>
              <a:ext cx="535803" cy="535803"/>
              <a:chOff x="1041400" y="2236587"/>
              <a:chExt cx="685800" cy="68580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1041400" y="2236587"/>
                <a:ext cx="685800" cy="685800"/>
              </a:xfrm>
              <a:prstGeom prst="ellipse">
                <a:avLst/>
              </a:prstGeom>
              <a:solidFill>
                <a:srgbClr val="DDC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male-avatar_93"/>
              <p:cNvSpPr>
                <a:spLocks noChangeAspect="1"/>
              </p:cNvSpPr>
              <p:nvPr/>
            </p:nvSpPr>
            <p:spPr bwMode="auto">
              <a:xfrm>
                <a:off x="1232050" y="2384824"/>
                <a:ext cx="307825" cy="399652"/>
              </a:xfrm>
              <a:custGeom>
                <a:avLst/>
                <a:gdLst>
                  <a:gd name="connsiteX0" fmla="*/ 159295 w 459358"/>
                  <a:gd name="connsiteY0" fmla="*/ 288060 h 596388"/>
                  <a:gd name="connsiteX1" fmla="*/ 298499 w 459358"/>
                  <a:gd name="connsiteY1" fmla="*/ 288060 h 596388"/>
                  <a:gd name="connsiteX2" fmla="*/ 338681 w 459358"/>
                  <a:gd name="connsiteY2" fmla="*/ 316728 h 596388"/>
                  <a:gd name="connsiteX3" fmla="*/ 426222 w 459358"/>
                  <a:gd name="connsiteY3" fmla="*/ 366897 h 596388"/>
                  <a:gd name="connsiteX4" fmla="*/ 457794 w 459358"/>
                  <a:gd name="connsiteY4" fmla="*/ 543206 h 596388"/>
                  <a:gd name="connsiteX5" fmla="*/ 443443 w 459358"/>
                  <a:gd name="connsiteY5" fmla="*/ 558974 h 596388"/>
                  <a:gd name="connsiteX6" fmla="*/ 219569 w 459358"/>
                  <a:gd name="connsiteY6" fmla="*/ 596242 h 596388"/>
                  <a:gd name="connsiteX7" fmla="*/ 11481 w 459358"/>
                  <a:gd name="connsiteY7" fmla="*/ 553240 h 596388"/>
                  <a:gd name="connsiteX8" fmla="*/ 0 w 459358"/>
                  <a:gd name="connsiteY8" fmla="*/ 524572 h 596388"/>
                  <a:gd name="connsiteX9" fmla="*/ 38747 w 459358"/>
                  <a:gd name="connsiteY9" fmla="*/ 356864 h 596388"/>
                  <a:gd name="connsiteX10" fmla="*/ 73189 w 459358"/>
                  <a:gd name="connsiteY10" fmla="*/ 333929 h 596388"/>
                  <a:gd name="connsiteX11" fmla="*/ 159295 w 459358"/>
                  <a:gd name="connsiteY11" fmla="*/ 288060 h 596388"/>
                  <a:gd name="connsiteX12" fmla="*/ 225223 w 459358"/>
                  <a:gd name="connsiteY12" fmla="*/ 10030 h 596388"/>
                  <a:gd name="connsiteX13" fmla="*/ 218047 w 459358"/>
                  <a:gd name="connsiteY13" fmla="*/ 21493 h 596388"/>
                  <a:gd name="connsiteX14" fmla="*/ 219482 w 459358"/>
                  <a:gd name="connsiteY14" fmla="*/ 21493 h 596388"/>
                  <a:gd name="connsiteX15" fmla="*/ 225223 w 459358"/>
                  <a:gd name="connsiteY15" fmla="*/ 10030 h 596388"/>
                  <a:gd name="connsiteX16" fmla="*/ 236703 w 459358"/>
                  <a:gd name="connsiteY16" fmla="*/ 0 h 596388"/>
                  <a:gd name="connsiteX17" fmla="*/ 226658 w 459358"/>
                  <a:gd name="connsiteY17" fmla="*/ 14329 h 596388"/>
                  <a:gd name="connsiteX18" fmla="*/ 238138 w 459358"/>
                  <a:gd name="connsiteY18" fmla="*/ 4299 h 596388"/>
                  <a:gd name="connsiteX19" fmla="*/ 256793 w 459358"/>
                  <a:gd name="connsiteY19" fmla="*/ 30090 h 596388"/>
                  <a:gd name="connsiteX20" fmla="*/ 253923 w 459358"/>
                  <a:gd name="connsiteY20" fmla="*/ 25791 h 596388"/>
                  <a:gd name="connsiteX21" fmla="*/ 259663 w 459358"/>
                  <a:gd name="connsiteY21" fmla="*/ 32955 h 596388"/>
                  <a:gd name="connsiteX22" fmla="*/ 262533 w 459358"/>
                  <a:gd name="connsiteY22" fmla="*/ 32955 h 596388"/>
                  <a:gd name="connsiteX23" fmla="*/ 258228 w 459358"/>
                  <a:gd name="connsiteY23" fmla="*/ 27224 h 596388"/>
                  <a:gd name="connsiteX24" fmla="*/ 263968 w 459358"/>
                  <a:gd name="connsiteY24" fmla="*/ 32955 h 596388"/>
                  <a:gd name="connsiteX25" fmla="*/ 269708 w 459358"/>
                  <a:gd name="connsiteY25" fmla="*/ 34388 h 596388"/>
                  <a:gd name="connsiteX26" fmla="*/ 268273 w 459358"/>
                  <a:gd name="connsiteY26" fmla="*/ 32955 h 596388"/>
                  <a:gd name="connsiteX27" fmla="*/ 272578 w 459358"/>
                  <a:gd name="connsiteY27" fmla="*/ 35821 h 596388"/>
                  <a:gd name="connsiteX28" fmla="*/ 317064 w 459358"/>
                  <a:gd name="connsiteY28" fmla="*/ 63045 h 596388"/>
                  <a:gd name="connsiteX29" fmla="*/ 327109 w 459358"/>
                  <a:gd name="connsiteY29" fmla="*/ 159046 h 596388"/>
                  <a:gd name="connsiteX30" fmla="*/ 329979 w 459358"/>
                  <a:gd name="connsiteY30" fmla="*/ 190568 h 596388"/>
                  <a:gd name="connsiteX31" fmla="*/ 321369 w 459358"/>
                  <a:gd name="connsiteY31" fmla="*/ 206329 h 596388"/>
                  <a:gd name="connsiteX32" fmla="*/ 228093 w 459358"/>
                  <a:gd name="connsiteY32" fmla="*/ 308061 h 596388"/>
                  <a:gd name="connsiteX33" fmla="*/ 139121 w 459358"/>
                  <a:gd name="connsiteY33" fmla="*/ 206329 h 596388"/>
                  <a:gd name="connsiteX34" fmla="*/ 131946 w 459358"/>
                  <a:gd name="connsiteY34" fmla="*/ 190568 h 596388"/>
                  <a:gd name="connsiteX35" fmla="*/ 136251 w 459358"/>
                  <a:gd name="connsiteY35" fmla="*/ 160478 h 596388"/>
                  <a:gd name="connsiteX36" fmla="*/ 133381 w 459358"/>
                  <a:gd name="connsiteY36" fmla="*/ 84538 h 596388"/>
                  <a:gd name="connsiteX37" fmla="*/ 195087 w 459358"/>
                  <a:gd name="connsiteY37" fmla="*/ 21493 h 596388"/>
                  <a:gd name="connsiteX38" fmla="*/ 203697 w 459358"/>
                  <a:gd name="connsiteY38" fmla="*/ 17194 h 596388"/>
                  <a:gd name="connsiteX39" fmla="*/ 209437 w 459358"/>
                  <a:gd name="connsiteY39" fmla="*/ 11463 h 596388"/>
                  <a:gd name="connsiteX40" fmla="*/ 203697 w 459358"/>
                  <a:gd name="connsiteY40" fmla="*/ 21493 h 596388"/>
                  <a:gd name="connsiteX41" fmla="*/ 209437 w 459358"/>
                  <a:gd name="connsiteY41" fmla="*/ 22926 h 596388"/>
                  <a:gd name="connsiteX42" fmla="*/ 215177 w 459358"/>
                  <a:gd name="connsiteY42" fmla="*/ 15761 h 596388"/>
                  <a:gd name="connsiteX43" fmla="*/ 209437 w 459358"/>
                  <a:gd name="connsiteY43" fmla="*/ 24358 h 596388"/>
                  <a:gd name="connsiteX44" fmla="*/ 212307 w 459358"/>
                  <a:gd name="connsiteY44" fmla="*/ 25791 h 596388"/>
                  <a:gd name="connsiteX45" fmla="*/ 226658 w 459358"/>
                  <a:gd name="connsiteY45" fmla="*/ 8597 h 596388"/>
                  <a:gd name="connsiteX46" fmla="*/ 236703 w 459358"/>
                  <a:gd name="connsiteY46" fmla="*/ 0 h 596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59358" h="596388">
                    <a:moveTo>
                      <a:pt x="159295" y="288060"/>
                    </a:moveTo>
                    <a:cubicBezTo>
                      <a:pt x="159295" y="288060"/>
                      <a:pt x="219569" y="442868"/>
                      <a:pt x="298499" y="288060"/>
                    </a:cubicBezTo>
                    <a:cubicBezTo>
                      <a:pt x="298499" y="288060"/>
                      <a:pt x="298499" y="302394"/>
                      <a:pt x="338681" y="316728"/>
                    </a:cubicBezTo>
                    <a:cubicBezTo>
                      <a:pt x="338681" y="316728"/>
                      <a:pt x="413306" y="339663"/>
                      <a:pt x="426222" y="366897"/>
                    </a:cubicBezTo>
                    <a:cubicBezTo>
                      <a:pt x="426222" y="366897"/>
                      <a:pt x="467839" y="460069"/>
                      <a:pt x="457794" y="543206"/>
                    </a:cubicBezTo>
                    <a:cubicBezTo>
                      <a:pt x="457794" y="543206"/>
                      <a:pt x="457794" y="550373"/>
                      <a:pt x="443443" y="558974"/>
                    </a:cubicBezTo>
                    <a:cubicBezTo>
                      <a:pt x="443443" y="558974"/>
                      <a:pt x="348727" y="599109"/>
                      <a:pt x="219569" y="596242"/>
                    </a:cubicBezTo>
                    <a:cubicBezTo>
                      <a:pt x="219569" y="596242"/>
                      <a:pt x="91846" y="589075"/>
                      <a:pt x="11481" y="553240"/>
                    </a:cubicBezTo>
                    <a:cubicBezTo>
                      <a:pt x="11481" y="553240"/>
                      <a:pt x="0" y="550373"/>
                      <a:pt x="0" y="524572"/>
                    </a:cubicBezTo>
                    <a:cubicBezTo>
                      <a:pt x="0" y="524572"/>
                      <a:pt x="4305" y="408466"/>
                      <a:pt x="38747" y="356864"/>
                    </a:cubicBezTo>
                    <a:cubicBezTo>
                      <a:pt x="38747" y="356864"/>
                      <a:pt x="48793" y="342530"/>
                      <a:pt x="73189" y="333929"/>
                    </a:cubicBezTo>
                    <a:cubicBezTo>
                      <a:pt x="73189" y="333929"/>
                      <a:pt x="153555" y="309561"/>
                      <a:pt x="159295" y="288060"/>
                    </a:cubicBezTo>
                    <a:close/>
                    <a:moveTo>
                      <a:pt x="225223" y="10030"/>
                    </a:moveTo>
                    <a:cubicBezTo>
                      <a:pt x="222352" y="12896"/>
                      <a:pt x="219482" y="17194"/>
                      <a:pt x="218047" y="21493"/>
                    </a:cubicBezTo>
                    <a:lnTo>
                      <a:pt x="219482" y="21493"/>
                    </a:lnTo>
                    <a:cubicBezTo>
                      <a:pt x="220917" y="17194"/>
                      <a:pt x="223788" y="12896"/>
                      <a:pt x="225223" y="10030"/>
                    </a:cubicBezTo>
                    <a:close/>
                    <a:moveTo>
                      <a:pt x="236703" y="0"/>
                    </a:moveTo>
                    <a:cubicBezTo>
                      <a:pt x="230963" y="4299"/>
                      <a:pt x="228093" y="8597"/>
                      <a:pt x="226658" y="14329"/>
                    </a:cubicBezTo>
                    <a:cubicBezTo>
                      <a:pt x="230963" y="7164"/>
                      <a:pt x="238138" y="4299"/>
                      <a:pt x="238138" y="4299"/>
                    </a:cubicBezTo>
                    <a:cubicBezTo>
                      <a:pt x="238138" y="15761"/>
                      <a:pt x="251053" y="25791"/>
                      <a:pt x="256793" y="30090"/>
                    </a:cubicBezTo>
                    <a:cubicBezTo>
                      <a:pt x="255358" y="27224"/>
                      <a:pt x="253923" y="25791"/>
                      <a:pt x="253923" y="25791"/>
                    </a:cubicBezTo>
                    <a:cubicBezTo>
                      <a:pt x="256793" y="27224"/>
                      <a:pt x="258228" y="30090"/>
                      <a:pt x="259663" y="32955"/>
                    </a:cubicBezTo>
                    <a:cubicBezTo>
                      <a:pt x="261098" y="32955"/>
                      <a:pt x="261098" y="32955"/>
                      <a:pt x="262533" y="32955"/>
                    </a:cubicBezTo>
                    <a:cubicBezTo>
                      <a:pt x="259663" y="30090"/>
                      <a:pt x="258228" y="27224"/>
                      <a:pt x="258228" y="27224"/>
                    </a:cubicBezTo>
                    <a:cubicBezTo>
                      <a:pt x="261098" y="30090"/>
                      <a:pt x="262533" y="31523"/>
                      <a:pt x="263968" y="32955"/>
                    </a:cubicBezTo>
                    <a:cubicBezTo>
                      <a:pt x="266838" y="34388"/>
                      <a:pt x="268273" y="34388"/>
                      <a:pt x="269708" y="34388"/>
                    </a:cubicBezTo>
                    <a:cubicBezTo>
                      <a:pt x="268273" y="32955"/>
                      <a:pt x="268273" y="32955"/>
                      <a:pt x="268273" y="32955"/>
                    </a:cubicBezTo>
                    <a:cubicBezTo>
                      <a:pt x="269708" y="32955"/>
                      <a:pt x="271143" y="34388"/>
                      <a:pt x="272578" y="35821"/>
                    </a:cubicBezTo>
                    <a:cubicBezTo>
                      <a:pt x="304149" y="44418"/>
                      <a:pt x="317064" y="63045"/>
                      <a:pt x="317064" y="63045"/>
                    </a:cubicBezTo>
                    <a:cubicBezTo>
                      <a:pt x="345764" y="94568"/>
                      <a:pt x="331414" y="146150"/>
                      <a:pt x="327109" y="159046"/>
                    </a:cubicBezTo>
                    <a:cubicBezTo>
                      <a:pt x="340024" y="156180"/>
                      <a:pt x="329979" y="190568"/>
                      <a:pt x="329979" y="190568"/>
                    </a:cubicBezTo>
                    <a:cubicBezTo>
                      <a:pt x="328544" y="200598"/>
                      <a:pt x="324239" y="204897"/>
                      <a:pt x="321369" y="206329"/>
                    </a:cubicBezTo>
                    <a:cubicBezTo>
                      <a:pt x="315629" y="253613"/>
                      <a:pt x="272578" y="308061"/>
                      <a:pt x="228093" y="308061"/>
                    </a:cubicBezTo>
                    <a:cubicBezTo>
                      <a:pt x="187912" y="308061"/>
                      <a:pt x="146296" y="256479"/>
                      <a:pt x="139121" y="206329"/>
                    </a:cubicBezTo>
                    <a:cubicBezTo>
                      <a:pt x="137686" y="204897"/>
                      <a:pt x="133381" y="200598"/>
                      <a:pt x="131946" y="190568"/>
                    </a:cubicBezTo>
                    <a:cubicBezTo>
                      <a:pt x="131946" y="190568"/>
                      <a:pt x="120466" y="153314"/>
                      <a:pt x="136251" y="160478"/>
                    </a:cubicBezTo>
                    <a:cubicBezTo>
                      <a:pt x="124771" y="104598"/>
                      <a:pt x="133381" y="84538"/>
                      <a:pt x="133381" y="84538"/>
                    </a:cubicBezTo>
                    <a:cubicBezTo>
                      <a:pt x="147731" y="42985"/>
                      <a:pt x="195087" y="21493"/>
                      <a:pt x="195087" y="21493"/>
                    </a:cubicBezTo>
                    <a:cubicBezTo>
                      <a:pt x="205132" y="10030"/>
                      <a:pt x="205132" y="14329"/>
                      <a:pt x="203697" y="17194"/>
                    </a:cubicBezTo>
                    <a:cubicBezTo>
                      <a:pt x="206567" y="14329"/>
                      <a:pt x="209437" y="11463"/>
                      <a:pt x="209437" y="11463"/>
                    </a:cubicBezTo>
                    <a:cubicBezTo>
                      <a:pt x="206567" y="14329"/>
                      <a:pt x="205132" y="18627"/>
                      <a:pt x="203697" y="21493"/>
                    </a:cubicBezTo>
                    <a:lnTo>
                      <a:pt x="209437" y="22926"/>
                    </a:lnTo>
                    <a:cubicBezTo>
                      <a:pt x="212307" y="18627"/>
                      <a:pt x="215177" y="15761"/>
                      <a:pt x="215177" y="15761"/>
                    </a:cubicBezTo>
                    <a:cubicBezTo>
                      <a:pt x="212307" y="18627"/>
                      <a:pt x="210872" y="21493"/>
                      <a:pt x="209437" y="24358"/>
                    </a:cubicBezTo>
                    <a:lnTo>
                      <a:pt x="212307" y="25791"/>
                    </a:lnTo>
                    <a:cubicBezTo>
                      <a:pt x="215177" y="15761"/>
                      <a:pt x="223788" y="10030"/>
                      <a:pt x="226658" y="8597"/>
                    </a:cubicBezTo>
                    <a:cubicBezTo>
                      <a:pt x="230963" y="2866"/>
                      <a:pt x="236703" y="0"/>
                      <a:pt x="23670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</p:grpSp>
        <p:grpSp>
          <p:nvGrpSpPr>
            <p:cNvPr id="8" name="组合 7"/>
            <p:cNvGrpSpPr/>
            <p:nvPr/>
          </p:nvGrpSpPr>
          <p:grpSpPr>
            <a:xfrm>
              <a:off x="1849143" y="2386583"/>
              <a:ext cx="535803" cy="535803"/>
              <a:chOff x="1041400" y="2236587"/>
              <a:chExt cx="685800" cy="685800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041400" y="2236587"/>
                <a:ext cx="685800" cy="685800"/>
              </a:xfrm>
              <a:prstGeom prst="ellipse">
                <a:avLst/>
              </a:prstGeom>
              <a:solidFill>
                <a:srgbClr val="3322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13" name="male-avatar_93"/>
              <p:cNvSpPr>
                <a:spLocks noChangeAspect="1"/>
              </p:cNvSpPr>
              <p:nvPr/>
            </p:nvSpPr>
            <p:spPr bwMode="auto">
              <a:xfrm>
                <a:off x="1191677" y="2384824"/>
                <a:ext cx="388571" cy="399652"/>
              </a:xfrm>
              <a:custGeom>
                <a:avLst/>
                <a:gdLst>
                  <a:gd name="T0" fmla="*/ 6023 w 6383"/>
                  <a:gd name="T1" fmla="*/ 2985 h 6575"/>
                  <a:gd name="T2" fmla="*/ 5921 w 6383"/>
                  <a:gd name="T3" fmla="*/ 1957 h 6575"/>
                  <a:gd name="T4" fmla="*/ 5304 w 6383"/>
                  <a:gd name="T5" fmla="*/ 1379 h 6575"/>
                  <a:gd name="T6" fmla="*/ 4619 w 6383"/>
                  <a:gd name="T7" fmla="*/ 608 h 6575"/>
                  <a:gd name="T8" fmla="*/ 3777 w 6383"/>
                  <a:gd name="T9" fmla="*/ 501 h 6575"/>
                  <a:gd name="T10" fmla="*/ 2768 w 6383"/>
                  <a:gd name="T11" fmla="*/ 280 h 6575"/>
                  <a:gd name="T12" fmla="*/ 2028 w 6383"/>
                  <a:gd name="T13" fmla="*/ 688 h 6575"/>
                  <a:gd name="T14" fmla="*/ 1083 w 6383"/>
                  <a:gd name="T15" fmla="*/ 1103 h 6575"/>
                  <a:gd name="T16" fmla="*/ 723 w 6383"/>
                  <a:gd name="T17" fmla="*/ 1868 h 6575"/>
                  <a:gd name="T18" fmla="*/ 201 w 6383"/>
                  <a:gd name="T19" fmla="*/ 2759 h 6575"/>
                  <a:gd name="T20" fmla="*/ 360 w 6383"/>
                  <a:gd name="T21" fmla="*/ 3591 h 6575"/>
                  <a:gd name="T22" fmla="*/ 461 w 6383"/>
                  <a:gd name="T23" fmla="*/ 4619 h 6575"/>
                  <a:gd name="T24" fmla="*/ 1079 w 6383"/>
                  <a:gd name="T25" fmla="*/ 5197 h 6575"/>
                  <a:gd name="T26" fmla="*/ 1764 w 6383"/>
                  <a:gd name="T27" fmla="*/ 5968 h 6575"/>
                  <a:gd name="T28" fmla="*/ 2604 w 6383"/>
                  <a:gd name="T29" fmla="*/ 6073 h 6575"/>
                  <a:gd name="T30" fmla="*/ 3613 w 6383"/>
                  <a:gd name="T31" fmla="*/ 6295 h 6575"/>
                  <a:gd name="T32" fmla="*/ 4353 w 6383"/>
                  <a:gd name="T33" fmla="*/ 5888 h 6575"/>
                  <a:gd name="T34" fmla="*/ 5299 w 6383"/>
                  <a:gd name="T35" fmla="*/ 5473 h 6575"/>
                  <a:gd name="T36" fmla="*/ 5659 w 6383"/>
                  <a:gd name="T37" fmla="*/ 4708 h 6575"/>
                  <a:gd name="T38" fmla="*/ 6180 w 6383"/>
                  <a:gd name="T39" fmla="*/ 3817 h 6575"/>
                  <a:gd name="T40" fmla="*/ 3877 w 6383"/>
                  <a:gd name="T41" fmla="*/ 4231 h 6575"/>
                  <a:gd name="T42" fmla="*/ 3381 w 6383"/>
                  <a:gd name="T43" fmla="*/ 4613 h 6575"/>
                  <a:gd name="T44" fmla="*/ 3287 w 6383"/>
                  <a:gd name="T45" fmla="*/ 4924 h 6575"/>
                  <a:gd name="T46" fmla="*/ 2960 w 6383"/>
                  <a:gd name="T47" fmla="*/ 4820 h 6575"/>
                  <a:gd name="T48" fmla="*/ 2844 w 6383"/>
                  <a:gd name="T49" fmla="*/ 4529 h 6575"/>
                  <a:gd name="T50" fmla="*/ 2356 w 6383"/>
                  <a:gd name="T51" fmla="*/ 4233 h 6575"/>
                  <a:gd name="T52" fmla="*/ 2560 w 6383"/>
                  <a:gd name="T53" fmla="*/ 3940 h 6575"/>
                  <a:gd name="T54" fmla="*/ 3307 w 6383"/>
                  <a:gd name="T55" fmla="*/ 4036 h 6575"/>
                  <a:gd name="T56" fmla="*/ 3193 w 6383"/>
                  <a:gd name="T57" fmla="*/ 3535 h 6575"/>
                  <a:gd name="T58" fmla="*/ 2365 w 6383"/>
                  <a:gd name="T59" fmla="*/ 2705 h 6575"/>
                  <a:gd name="T60" fmla="*/ 2991 w 6383"/>
                  <a:gd name="T61" fmla="*/ 1897 h 6575"/>
                  <a:gd name="T62" fmla="*/ 3105 w 6383"/>
                  <a:gd name="T63" fmla="*/ 1651 h 6575"/>
                  <a:gd name="T64" fmla="*/ 3401 w 6383"/>
                  <a:gd name="T65" fmla="*/ 1856 h 6575"/>
                  <a:gd name="T66" fmla="*/ 3865 w 6383"/>
                  <a:gd name="T67" fmla="*/ 2119 h 6575"/>
                  <a:gd name="T68" fmla="*/ 3847 w 6383"/>
                  <a:gd name="T69" fmla="*/ 2508 h 6575"/>
                  <a:gd name="T70" fmla="*/ 3208 w 6383"/>
                  <a:gd name="T71" fmla="*/ 2464 h 6575"/>
                  <a:gd name="T72" fmla="*/ 3025 w 6383"/>
                  <a:gd name="T73" fmla="*/ 2832 h 6575"/>
                  <a:gd name="T74" fmla="*/ 3647 w 6383"/>
                  <a:gd name="T75" fmla="*/ 3137 h 6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383" h="6575">
                    <a:moveTo>
                      <a:pt x="6023" y="3591"/>
                    </a:moveTo>
                    <a:cubicBezTo>
                      <a:pt x="5895" y="3409"/>
                      <a:pt x="5895" y="3167"/>
                      <a:pt x="6023" y="2985"/>
                    </a:cubicBezTo>
                    <a:lnTo>
                      <a:pt x="6181" y="2759"/>
                    </a:lnTo>
                    <a:cubicBezTo>
                      <a:pt x="6383" y="2472"/>
                      <a:pt x="6253" y="2072"/>
                      <a:pt x="5921" y="1957"/>
                    </a:cubicBezTo>
                    <a:lnTo>
                      <a:pt x="5660" y="1868"/>
                    </a:lnTo>
                    <a:cubicBezTo>
                      <a:pt x="5451" y="1796"/>
                      <a:pt x="5308" y="1600"/>
                      <a:pt x="5304" y="1379"/>
                    </a:cubicBezTo>
                    <a:lnTo>
                      <a:pt x="5300" y="1103"/>
                    </a:lnTo>
                    <a:cubicBezTo>
                      <a:pt x="5295" y="752"/>
                      <a:pt x="4953" y="505"/>
                      <a:pt x="4619" y="608"/>
                    </a:cubicBezTo>
                    <a:lnTo>
                      <a:pt x="4353" y="688"/>
                    </a:lnTo>
                    <a:cubicBezTo>
                      <a:pt x="4141" y="753"/>
                      <a:pt x="3911" y="679"/>
                      <a:pt x="3777" y="501"/>
                    </a:cubicBezTo>
                    <a:lnTo>
                      <a:pt x="3611" y="280"/>
                    </a:lnTo>
                    <a:cubicBezTo>
                      <a:pt x="3400" y="0"/>
                      <a:pt x="2979" y="0"/>
                      <a:pt x="2768" y="280"/>
                    </a:cubicBezTo>
                    <a:lnTo>
                      <a:pt x="2604" y="501"/>
                    </a:lnTo>
                    <a:cubicBezTo>
                      <a:pt x="2471" y="679"/>
                      <a:pt x="2240" y="753"/>
                      <a:pt x="2028" y="688"/>
                    </a:cubicBezTo>
                    <a:lnTo>
                      <a:pt x="1764" y="608"/>
                    </a:lnTo>
                    <a:cubicBezTo>
                      <a:pt x="1429" y="505"/>
                      <a:pt x="1088" y="752"/>
                      <a:pt x="1083" y="1103"/>
                    </a:cubicBezTo>
                    <a:lnTo>
                      <a:pt x="1079" y="1379"/>
                    </a:lnTo>
                    <a:cubicBezTo>
                      <a:pt x="1075" y="1600"/>
                      <a:pt x="933" y="1796"/>
                      <a:pt x="723" y="1868"/>
                    </a:cubicBezTo>
                    <a:lnTo>
                      <a:pt x="461" y="1957"/>
                    </a:lnTo>
                    <a:cubicBezTo>
                      <a:pt x="129" y="2071"/>
                      <a:pt x="0" y="2471"/>
                      <a:pt x="201" y="2759"/>
                    </a:cubicBezTo>
                    <a:lnTo>
                      <a:pt x="360" y="2985"/>
                    </a:lnTo>
                    <a:cubicBezTo>
                      <a:pt x="488" y="3167"/>
                      <a:pt x="488" y="3409"/>
                      <a:pt x="360" y="3591"/>
                    </a:cubicBezTo>
                    <a:lnTo>
                      <a:pt x="201" y="3817"/>
                    </a:lnTo>
                    <a:cubicBezTo>
                      <a:pt x="0" y="4104"/>
                      <a:pt x="129" y="4504"/>
                      <a:pt x="461" y="4619"/>
                    </a:cubicBezTo>
                    <a:lnTo>
                      <a:pt x="723" y="4708"/>
                    </a:lnTo>
                    <a:cubicBezTo>
                      <a:pt x="932" y="4780"/>
                      <a:pt x="1075" y="4976"/>
                      <a:pt x="1079" y="5197"/>
                    </a:cubicBezTo>
                    <a:lnTo>
                      <a:pt x="1083" y="5473"/>
                    </a:lnTo>
                    <a:cubicBezTo>
                      <a:pt x="1088" y="5824"/>
                      <a:pt x="1429" y="6071"/>
                      <a:pt x="1764" y="5968"/>
                    </a:cubicBezTo>
                    <a:lnTo>
                      <a:pt x="2028" y="5887"/>
                    </a:lnTo>
                    <a:cubicBezTo>
                      <a:pt x="2240" y="5821"/>
                      <a:pt x="2471" y="5896"/>
                      <a:pt x="2604" y="6073"/>
                    </a:cubicBezTo>
                    <a:lnTo>
                      <a:pt x="2771" y="6295"/>
                    </a:lnTo>
                    <a:cubicBezTo>
                      <a:pt x="2981" y="6575"/>
                      <a:pt x="3403" y="6575"/>
                      <a:pt x="3613" y="6295"/>
                    </a:cubicBezTo>
                    <a:lnTo>
                      <a:pt x="3777" y="6075"/>
                    </a:lnTo>
                    <a:cubicBezTo>
                      <a:pt x="3911" y="5897"/>
                      <a:pt x="4141" y="5823"/>
                      <a:pt x="4353" y="5888"/>
                    </a:cubicBezTo>
                    <a:lnTo>
                      <a:pt x="4617" y="5968"/>
                    </a:lnTo>
                    <a:cubicBezTo>
                      <a:pt x="4952" y="6071"/>
                      <a:pt x="5293" y="5824"/>
                      <a:pt x="5299" y="5473"/>
                    </a:cubicBezTo>
                    <a:lnTo>
                      <a:pt x="5303" y="5197"/>
                    </a:lnTo>
                    <a:cubicBezTo>
                      <a:pt x="5307" y="4976"/>
                      <a:pt x="5448" y="4780"/>
                      <a:pt x="5659" y="4708"/>
                    </a:cubicBezTo>
                    <a:lnTo>
                      <a:pt x="5920" y="4619"/>
                    </a:lnTo>
                    <a:cubicBezTo>
                      <a:pt x="6252" y="4505"/>
                      <a:pt x="6381" y="4105"/>
                      <a:pt x="6180" y="3817"/>
                    </a:cubicBezTo>
                    <a:lnTo>
                      <a:pt x="6023" y="3591"/>
                    </a:lnTo>
                    <a:close/>
                    <a:moveTo>
                      <a:pt x="3877" y="4231"/>
                    </a:moveTo>
                    <a:cubicBezTo>
                      <a:pt x="3773" y="4357"/>
                      <a:pt x="3637" y="4443"/>
                      <a:pt x="3479" y="4487"/>
                    </a:cubicBezTo>
                    <a:cubicBezTo>
                      <a:pt x="3409" y="4505"/>
                      <a:pt x="3379" y="4541"/>
                      <a:pt x="3381" y="4613"/>
                    </a:cubicBezTo>
                    <a:cubicBezTo>
                      <a:pt x="3384" y="4684"/>
                      <a:pt x="3381" y="4755"/>
                      <a:pt x="3381" y="4825"/>
                    </a:cubicBezTo>
                    <a:cubicBezTo>
                      <a:pt x="3381" y="4888"/>
                      <a:pt x="3349" y="4923"/>
                      <a:pt x="3287" y="4924"/>
                    </a:cubicBezTo>
                    <a:cubicBezTo>
                      <a:pt x="3211" y="4925"/>
                      <a:pt x="3135" y="4925"/>
                      <a:pt x="3059" y="4924"/>
                    </a:cubicBezTo>
                    <a:cubicBezTo>
                      <a:pt x="2992" y="4923"/>
                      <a:pt x="2961" y="4885"/>
                      <a:pt x="2960" y="4820"/>
                    </a:cubicBezTo>
                    <a:cubicBezTo>
                      <a:pt x="2960" y="4768"/>
                      <a:pt x="2959" y="4717"/>
                      <a:pt x="2959" y="4665"/>
                    </a:cubicBezTo>
                    <a:cubicBezTo>
                      <a:pt x="2957" y="4552"/>
                      <a:pt x="2953" y="4547"/>
                      <a:pt x="2844" y="4529"/>
                    </a:cubicBezTo>
                    <a:cubicBezTo>
                      <a:pt x="2704" y="4507"/>
                      <a:pt x="2567" y="4475"/>
                      <a:pt x="2439" y="4413"/>
                    </a:cubicBezTo>
                    <a:cubicBezTo>
                      <a:pt x="2337" y="4364"/>
                      <a:pt x="2328" y="4339"/>
                      <a:pt x="2356" y="4233"/>
                    </a:cubicBezTo>
                    <a:cubicBezTo>
                      <a:pt x="2377" y="4155"/>
                      <a:pt x="2399" y="4076"/>
                      <a:pt x="2424" y="3999"/>
                    </a:cubicBezTo>
                    <a:cubicBezTo>
                      <a:pt x="2452" y="3908"/>
                      <a:pt x="2477" y="3897"/>
                      <a:pt x="2560" y="3940"/>
                    </a:cubicBezTo>
                    <a:cubicBezTo>
                      <a:pt x="2701" y="4013"/>
                      <a:pt x="2852" y="4055"/>
                      <a:pt x="3011" y="4075"/>
                    </a:cubicBezTo>
                    <a:cubicBezTo>
                      <a:pt x="3112" y="4088"/>
                      <a:pt x="3212" y="4077"/>
                      <a:pt x="3307" y="4036"/>
                    </a:cubicBezTo>
                    <a:cubicBezTo>
                      <a:pt x="3483" y="3959"/>
                      <a:pt x="3511" y="3755"/>
                      <a:pt x="3361" y="3633"/>
                    </a:cubicBezTo>
                    <a:cubicBezTo>
                      <a:pt x="3311" y="3592"/>
                      <a:pt x="3253" y="3561"/>
                      <a:pt x="3193" y="3535"/>
                    </a:cubicBezTo>
                    <a:cubicBezTo>
                      <a:pt x="3039" y="3467"/>
                      <a:pt x="2879" y="3415"/>
                      <a:pt x="2733" y="3328"/>
                    </a:cubicBezTo>
                    <a:cubicBezTo>
                      <a:pt x="2497" y="3187"/>
                      <a:pt x="2347" y="2992"/>
                      <a:pt x="2365" y="2705"/>
                    </a:cubicBezTo>
                    <a:cubicBezTo>
                      <a:pt x="2385" y="2380"/>
                      <a:pt x="2569" y="2177"/>
                      <a:pt x="2867" y="2069"/>
                    </a:cubicBezTo>
                    <a:cubicBezTo>
                      <a:pt x="2989" y="2024"/>
                      <a:pt x="2991" y="2027"/>
                      <a:pt x="2991" y="1897"/>
                    </a:cubicBezTo>
                    <a:lnTo>
                      <a:pt x="2991" y="1767"/>
                    </a:lnTo>
                    <a:cubicBezTo>
                      <a:pt x="2993" y="1669"/>
                      <a:pt x="3009" y="1653"/>
                      <a:pt x="3105" y="1651"/>
                    </a:cubicBezTo>
                    <a:cubicBezTo>
                      <a:pt x="3135" y="1649"/>
                      <a:pt x="3165" y="1651"/>
                      <a:pt x="3195" y="1651"/>
                    </a:cubicBezTo>
                    <a:cubicBezTo>
                      <a:pt x="3400" y="1651"/>
                      <a:pt x="3400" y="1651"/>
                      <a:pt x="3401" y="1856"/>
                    </a:cubicBezTo>
                    <a:cubicBezTo>
                      <a:pt x="3401" y="2001"/>
                      <a:pt x="3401" y="2001"/>
                      <a:pt x="3547" y="2024"/>
                    </a:cubicBezTo>
                    <a:cubicBezTo>
                      <a:pt x="3657" y="2041"/>
                      <a:pt x="3764" y="2075"/>
                      <a:pt x="3865" y="2119"/>
                    </a:cubicBezTo>
                    <a:cubicBezTo>
                      <a:pt x="3921" y="2144"/>
                      <a:pt x="3943" y="2183"/>
                      <a:pt x="3925" y="2243"/>
                    </a:cubicBezTo>
                    <a:cubicBezTo>
                      <a:pt x="3900" y="2332"/>
                      <a:pt x="3876" y="2420"/>
                      <a:pt x="3847" y="2508"/>
                    </a:cubicBezTo>
                    <a:cubicBezTo>
                      <a:pt x="3820" y="2591"/>
                      <a:pt x="3793" y="2603"/>
                      <a:pt x="3713" y="2564"/>
                    </a:cubicBezTo>
                    <a:cubicBezTo>
                      <a:pt x="3553" y="2487"/>
                      <a:pt x="3385" y="2455"/>
                      <a:pt x="3208" y="2464"/>
                    </a:cubicBezTo>
                    <a:cubicBezTo>
                      <a:pt x="3161" y="2467"/>
                      <a:pt x="3116" y="2473"/>
                      <a:pt x="3073" y="2492"/>
                    </a:cubicBezTo>
                    <a:cubicBezTo>
                      <a:pt x="2920" y="2559"/>
                      <a:pt x="2896" y="2728"/>
                      <a:pt x="3025" y="2832"/>
                    </a:cubicBezTo>
                    <a:cubicBezTo>
                      <a:pt x="3091" y="2885"/>
                      <a:pt x="3167" y="2923"/>
                      <a:pt x="3245" y="2956"/>
                    </a:cubicBezTo>
                    <a:cubicBezTo>
                      <a:pt x="3381" y="3012"/>
                      <a:pt x="3517" y="3065"/>
                      <a:pt x="3647" y="3137"/>
                    </a:cubicBezTo>
                    <a:cubicBezTo>
                      <a:pt x="4056" y="3365"/>
                      <a:pt x="4167" y="3880"/>
                      <a:pt x="3877" y="423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656887" y="2386583"/>
              <a:ext cx="535803" cy="535803"/>
              <a:chOff x="1041400" y="2236587"/>
              <a:chExt cx="685800" cy="6858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041400" y="2236587"/>
                <a:ext cx="685800" cy="685800"/>
              </a:xfrm>
              <a:prstGeom prst="ellipse">
                <a:avLst/>
              </a:prstGeom>
              <a:solidFill>
                <a:srgbClr val="DDC7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" name="male-avatar_93"/>
              <p:cNvSpPr>
                <a:spLocks noChangeAspect="1"/>
              </p:cNvSpPr>
              <p:nvPr/>
            </p:nvSpPr>
            <p:spPr bwMode="auto">
              <a:xfrm>
                <a:off x="1186137" y="2411829"/>
                <a:ext cx="399652" cy="345642"/>
              </a:xfrm>
              <a:custGeom>
                <a:avLst/>
                <a:gdLst>
                  <a:gd name="T0" fmla="*/ 740 w 740"/>
                  <a:gd name="T1" fmla="*/ 351 h 641"/>
                  <a:gd name="T2" fmla="*/ 632 w 740"/>
                  <a:gd name="T3" fmla="*/ 243 h 641"/>
                  <a:gd name="T4" fmla="*/ 539 w 740"/>
                  <a:gd name="T5" fmla="*/ 297 h 641"/>
                  <a:gd name="T6" fmla="*/ 312 w 740"/>
                  <a:gd name="T7" fmla="*/ 145 h 641"/>
                  <a:gd name="T8" fmla="*/ 318 w 740"/>
                  <a:gd name="T9" fmla="*/ 108 h 641"/>
                  <a:gd name="T10" fmla="*/ 211 w 740"/>
                  <a:gd name="T11" fmla="*/ 0 h 641"/>
                  <a:gd name="T12" fmla="*/ 103 w 740"/>
                  <a:gd name="T13" fmla="*/ 108 h 641"/>
                  <a:gd name="T14" fmla="*/ 137 w 740"/>
                  <a:gd name="T15" fmla="*/ 187 h 641"/>
                  <a:gd name="T16" fmla="*/ 108 w 740"/>
                  <a:gd name="T17" fmla="*/ 183 h 641"/>
                  <a:gd name="T18" fmla="*/ 0 w 740"/>
                  <a:gd name="T19" fmla="*/ 291 h 641"/>
                  <a:gd name="T20" fmla="*/ 108 w 740"/>
                  <a:gd name="T21" fmla="*/ 399 h 641"/>
                  <a:gd name="T22" fmla="*/ 201 w 740"/>
                  <a:gd name="T23" fmla="*/ 345 h 641"/>
                  <a:gd name="T24" fmla="*/ 428 w 740"/>
                  <a:gd name="T25" fmla="*/ 498 h 641"/>
                  <a:gd name="T26" fmla="*/ 422 w 740"/>
                  <a:gd name="T27" fmla="*/ 534 h 641"/>
                  <a:gd name="T28" fmla="*/ 529 w 740"/>
                  <a:gd name="T29" fmla="*/ 641 h 641"/>
                  <a:gd name="T30" fmla="*/ 637 w 740"/>
                  <a:gd name="T31" fmla="*/ 534 h 641"/>
                  <a:gd name="T32" fmla="*/ 603 w 740"/>
                  <a:gd name="T33" fmla="*/ 455 h 641"/>
                  <a:gd name="T34" fmla="*/ 632 w 740"/>
                  <a:gd name="T35" fmla="*/ 459 h 641"/>
                  <a:gd name="T36" fmla="*/ 740 w 740"/>
                  <a:gd name="T37" fmla="*/ 35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0" h="641">
                    <a:moveTo>
                      <a:pt x="740" y="351"/>
                    </a:moveTo>
                    <a:cubicBezTo>
                      <a:pt x="740" y="292"/>
                      <a:pt x="692" y="243"/>
                      <a:pt x="632" y="243"/>
                    </a:cubicBezTo>
                    <a:cubicBezTo>
                      <a:pt x="592" y="243"/>
                      <a:pt x="557" y="265"/>
                      <a:pt x="539" y="297"/>
                    </a:cubicBezTo>
                    <a:lnTo>
                      <a:pt x="312" y="145"/>
                    </a:lnTo>
                    <a:cubicBezTo>
                      <a:pt x="316" y="134"/>
                      <a:pt x="318" y="121"/>
                      <a:pt x="318" y="108"/>
                    </a:cubicBezTo>
                    <a:cubicBezTo>
                      <a:pt x="318" y="49"/>
                      <a:pt x="270" y="0"/>
                      <a:pt x="211" y="0"/>
                    </a:cubicBezTo>
                    <a:cubicBezTo>
                      <a:pt x="151" y="0"/>
                      <a:pt x="103" y="49"/>
                      <a:pt x="103" y="108"/>
                    </a:cubicBezTo>
                    <a:cubicBezTo>
                      <a:pt x="103" y="139"/>
                      <a:pt x="116" y="167"/>
                      <a:pt x="137" y="187"/>
                    </a:cubicBezTo>
                    <a:cubicBezTo>
                      <a:pt x="127" y="184"/>
                      <a:pt x="118" y="183"/>
                      <a:pt x="108" y="183"/>
                    </a:cubicBezTo>
                    <a:cubicBezTo>
                      <a:pt x="48" y="183"/>
                      <a:pt x="0" y="231"/>
                      <a:pt x="0" y="291"/>
                    </a:cubicBezTo>
                    <a:cubicBezTo>
                      <a:pt x="0" y="350"/>
                      <a:pt x="48" y="399"/>
                      <a:pt x="108" y="399"/>
                    </a:cubicBezTo>
                    <a:cubicBezTo>
                      <a:pt x="148" y="399"/>
                      <a:pt x="183" y="377"/>
                      <a:pt x="201" y="345"/>
                    </a:cubicBezTo>
                    <a:lnTo>
                      <a:pt x="428" y="498"/>
                    </a:lnTo>
                    <a:cubicBezTo>
                      <a:pt x="424" y="509"/>
                      <a:pt x="422" y="521"/>
                      <a:pt x="422" y="534"/>
                    </a:cubicBezTo>
                    <a:cubicBezTo>
                      <a:pt x="422" y="593"/>
                      <a:pt x="470" y="641"/>
                      <a:pt x="529" y="641"/>
                    </a:cubicBezTo>
                    <a:cubicBezTo>
                      <a:pt x="589" y="641"/>
                      <a:pt x="637" y="593"/>
                      <a:pt x="637" y="534"/>
                    </a:cubicBezTo>
                    <a:cubicBezTo>
                      <a:pt x="637" y="503"/>
                      <a:pt x="624" y="475"/>
                      <a:pt x="603" y="455"/>
                    </a:cubicBezTo>
                    <a:cubicBezTo>
                      <a:pt x="613" y="458"/>
                      <a:pt x="622" y="459"/>
                      <a:pt x="632" y="459"/>
                    </a:cubicBezTo>
                    <a:cubicBezTo>
                      <a:pt x="692" y="459"/>
                      <a:pt x="740" y="411"/>
                      <a:pt x="740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777357" y="1982493"/>
            <a:ext cx="3969636" cy="2044303"/>
            <a:chOff x="6405564" y="2560639"/>
            <a:chExt cx="4329905" cy="272573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MH_Other_1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6405564" y="2560639"/>
              <a:ext cx="185737" cy="141287"/>
            </a:xfrm>
            <a:custGeom>
              <a:avLst/>
              <a:gdLst>
                <a:gd name="T0" fmla="*/ 4662 w 4811"/>
                <a:gd name="T1" fmla="*/ 0 h 3654"/>
                <a:gd name="T2" fmla="*/ 4662 w 4811"/>
                <a:gd name="T3" fmla="*/ 749 h 3654"/>
                <a:gd name="T4" fmla="*/ 4265 w 4811"/>
                <a:gd name="T5" fmla="*/ 1030 h 3654"/>
                <a:gd name="T6" fmla="*/ 4017 w 4811"/>
                <a:gd name="T7" fmla="*/ 1452 h 3654"/>
                <a:gd name="T8" fmla="*/ 4017 w 4811"/>
                <a:gd name="T9" fmla="*/ 1780 h 3654"/>
                <a:gd name="T10" fmla="*/ 4811 w 4811"/>
                <a:gd name="T11" fmla="*/ 1780 h 3654"/>
                <a:gd name="T12" fmla="*/ 4811 w 4811"/>
                <a:gd name="T13" fmla="*/ 3654 h 3654"/>
                <a:gd name="T14" fmla="*/ 2926 w 4811"/>
                <a:gd name="T15" fmla="*/ 3654 h 3654"/>
                <a:gd name="T16" fmla="*/ 2926 w 4811"/>
                <a:gd name="T17" fmla="*/ 1920 h 3654"/>
                <a:gd name="T18" fmla="*/ 4662 w 4811"/>
                <a:gd name="T19" fmla="*/ 0 h 3654"/>
                <a:gd name="T20" fmla="*/ 1736 w 4811"/>
                <a:gd name="T21" fmla="*/ 0 h 3654"/>
                <a:gd name="T22" fmla="*/ 1736 w 4811"/>
                <a:gd name="T23" fmla="*/ 749 h 3654"/>
                <a:gd name="T24" fmla="*/ 1091 w 4811"/>
                <a:gd name="T25" fmla="*/ 1452 h 3654"/>
                <a:gd name="T26" fmla="*/ 1091 w 4811"/>
                <a:gd name="T27" fmla="*/ 1780 h 3654"/>
                <a:gd name="T28" fmla="*/ 1885 w 4811"/>
                <a:gd name="T29" fmla="*/ 1780 h 3654"/>
                <a:gd name="T30" fmla="*/ 1885 w 4811"/>
                <a:gd name="T31" fmla="*/ 3654 h 3654"/>
                <a:gd name="T32" fmla="*/ 0 w 4811"/>
                <a:gd name="T33" fmla="*/ 3654 h 3654"/>
                <a:gd name="T34" fmla="*/ 0 w 4811"/>
                <a:gd name="T35" fmla="*/ 1920 h 3654"/>
                <a:gd name="T36" fmla="*/ 1736 w 4811"/>
                <a:gd name="T37" fmla="*/ 0 h 3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11" h="3654">
                  <a:moveTo>
                    <a:pt x="4662" y="0"/>
                  </a:moveTo>
                  <a:cubicBezTo>
                    <a:pt x="4662" y="250"/>
                    <a:pt x="4662" y="499"/>
                    <a:pt x="4662" y="749"/>
                  </a:cubicBezTo>
                  <a:cubicBezTo>
                    <a:pt x="4497" y="843"/>
                    <a:pt x="4365" y="937"/>
                    <a:pt x="4265" y="1030"/>
                  </a:cubicBezTo>
                  <a:cubicBezTo>
                    <a:pt x="4067" y="1249"/>
                    <a:pt x="3984" y="1389"/>
                    <a:pt x="4017" y="1452"/>
                  </a:cubicBezTo>
                  <a:cubicBezTo>
                    <a:pt x="4017" y="1561"/>
                    <a:pt x="4017" y="1670"/>
                    <a:pt x="4017" y="1780"/>
                  </a:cubicBezTo>
                  <a:cubicBezTo>
                    <a:pt x="4282" y="1780"/>
                    <a:pt x="4546" y="1780"/>
                    <a:pt x="4811" y="1780"/>
                  </a:cubicBezTo>
                  <a:cubicBezTo>
                    <a:pt x="4811" y="2404"/>
                    <a:pt x="4811" y="3029"/>
                    <a:pt x="4811" y="3654"/>
                  </a:cubicBezTo>
                  <a:cubicBezTo>
                    <a:pt x="4183" y="3654"/>
                    <a:pt x="3555" y="3654"/>
                    <a:pt x="2926" y="3654"/>
                  </a:cubicBezTo>
                  <a:cubicBezTo>
                    <a:pt x="2926" y="3076"/>
                    <a:pt x="2926" y="2498"/>
                    <a:pt x="2926" y="1920"/>
                  </a:cubicBezTo>
                  <a:cubicBezTo>
                    <a:pt x="3026" y="890"/>
                    <a:pt x="3604" y="250"/>
                    <a:pt x="4662" y="0"/>
                  </a:cubicBezTo>
                  <a:close/>
                  <a:moveTo>
                    <a:pt x="1736" y="0"/>
                  </a:moveTo>
                  <a:cubicBezTo>
                    <a:pt x="1736" y="250"/>
                    <a:pt x="1736" y="499"/>
                    <a:pt x="1736" y="749"/>
                  </a:cubicBezTo>
                  <a:cubicBezTo>
                    <a:pt x="1339" y="937"/>
                    <a:pt x="1125" y="1171"/>
                    <a:pt x="1091" y="1452"/>
                  </a:cubicBezTo>
                  <a:cubicBezTo>
                    <a:pt x="1091" y="1561"/>
                    <a:pt x="1091" y="1670"/>
                    <a:pt x="1091" y="1780"/>
                  </a:cubicBezTo>
                  <a:cubicBezTo>
                    <a:pt x="1356" y="1780"/>
                    <a:pt x="1620" y="1780"/>
                    <a:pt x="1885" y="1780"/>
                  </a:cubicBezTo>
                  <a:cubicBezTo>
                    <a:pt x="1885" y="2404"/>
                    <a:pt x="1885" y="3029"/>
                    <a:pt x="1885" y="3654"/>
                  </a:cubicBezTo>
                  <a:cubicBezTo>
                    <a:pt x="1257" y="3654"/>
                    <a:pt x="629" y="3654"/>
                    <a:pt x="0" y="3654"/>
                  </a:cubicBezTo>
                  <a:cubicBezTo>
                    <a:pt x="0" y="3076"/>
                    <a:pt x="0" y="2498"/>
                    <a:pt x="0" y="1920"/>
                  </a:cubicBezTo>
                  <a:cubicBezTo>
                    <a:pt x="166" y="827"/>
                    <a:pt x="744" y="187"/>
                    <a:pt x="173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  <p:sp>
          <p:nvSpPr>
            <p:cNvPr id="18" name="MH_Other_2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 rot="10800000">
              <a:off x="10549732" y="5145089"/>
              <a:ext cx="185737" cy="141287"/>
            </a:xfrm>
            <a:custGeom>
              <a:avLst/>
              <a:gdLst>
                <a:gd name="T0" fmla="*/ 4662 w 4811"/>
                <a:gd name="T1" fmla="*/ 0 h 3654"/>
                <a:gd name="T2" fmla="*/ 4662 w 4811"/>
                <a:gd name="T3" fmla="*/ 749 h 3654"/>
                <a:gd name="T4" fmla="*/ 4265 w 4811"/>
                <a:gd name="T5" fmla="*/ 1030 h 3654"/>
                <a:gd name="T6" fmla="*/ 4017 w 4811"/>
                <a:gd name="T7" fmla="*/ 1452 h 3654"/>
                <a:gd name="T8" fmla="*/ 4017 w 4811"/>
                <a:gd name="T9" fmla="*/ 1780 h 3654"/>
                <a:gd name="T10" fmla="*/ 4811 w 4811"/>
                <a:gd name="T11" fmla="*/ 1780 h 3654"/>
                <a:gd name="T12" fmla="*/ 4811 w 4811"/>
                <a:gd name="T13" fmla="*/ 3654 h 3654"/>
                <a:gd name="T14" fmla="*/ 2926 w 4811"/>
                <a:gd name="T15" fmla="*/ 3654 h 3654"/>
                <a:gd name="T16" fmla="*/ 2926 w 4811"/>
                <a:gd name="T17" fmla="*/ 1920 h 3654"/>
                <a:gd name="T18" fmla="*/ 4662 w 4811"/>
                <a:gd name="T19" fmla="*/ 0 h 3654"/>
                <a:gd name="T20" fmla="*/ 1736 w 4811"/>
                <a:gd name="T21" fmla="*/ 0 h 3654"/>
                <a:gd name="T22" fmla="*/ 1736 w 4811"/>
                <a:gd name="T23" fmla="*/ 749 h 3654"/>
                <a:gd name="T24" fmla="*/ 1091 w 4811"/>
                <a:gd name="T25" fmla="*/ 1452 h 3654"/>
                <a:gd name="T26" fmla="*/ 1091 w 4811"/>
                <a:gd name="T27" fmla="*/ 1780 h 3654"/>
                <a:gd name="T28" fmla="*/ 1885 w 4811"/>
                <a:gd name="T29" fmla="*/ 1780 h 3654"/>
                <a:gd name="T30" fmla="*/ 1885 w 4811"/>
                <a:gd name="T31" fmla="*/ 3654 h 3654"/>
                <a:gd name="T32" fmla="*/ 0 w 4811"/>
                <a:gd name="T33" fmla="*/ 3654 h 3654"/>
                <a:gd name="T34" fmla="*/ 0 w 4811"/>
                <a:gd name="T35" fmla="*/ 1920 h 3654"/>
                <a:gd name="T36" fmla="*/ 1736 w 4811"/>
                <a:gd name="T37" fmla="*/ 0 h 3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11" h="3654">
                  <a:moveTo>
                    <a:pt x="4662" y="0"/>
                  </a:moveTo>
                  <a:cubicBezTo>
                    <a:pt x="4662" y="250"/>
                    <a:pt x="4662" y="499"/>
                    <a:pt x="4662" y="749"/>
                  </a:cubicBezTo>
                  <a:cubicBezTo>
                    <a:pt x="4497" y="843"/>
                    <a:pt x="4365" y="937"/>
                    <a:pt x="4265" y="1030"/>
                  </a:cubicBezTo>
                  <a:cubicBezTo>
                    <a:pt x="4067" y="1249"/>
                    <a:pt x="3984" y="1389"/>
                    <a:pt x="4017" y="1452"/>
                  </a:cubicBezTo>
                  <a:cubicBezTo>
                    <a:pt x="4017" y="1561"/>
                    <a:pt x="4017" y="1670"/>
                    <a:pt x="4017" y="1780"/>
                  </a:cubicBezTo>
                  <a:cubicBezTo>
                    <a:pt x="4282" y="1780"/>
                    <a:pt x="4546" y="1780"/>
                    <a:pt x="4811" y="1780"/>
                  </a:cubicBezTo>
                  <a:cubicBezTo>
                    <a:pt x="4811" y="2404"/>
                    <a:pt x="4811" y="3029"/>
                    <a:pt x="4811" y="3654"/>
                  </a:cubicBezTo>
                  <a:cubicBezTo>
                    <a:pt x="4183" y="3654"/>
                    <a:pt x="3555" y="3654"/>
                    <a:pt x="2926" y="3654"/>
                  </a:cubicBezTo>
                  <a:cubicBezTo>
                    <a:pt x="2926" y="3076"/>
                    <a:pt x="2926" y="2498"/>
                    <a:pt x="2926" y="1920"/>
                  </a:cubicBezTo>
                  <a:cubicBezTo>
                    <a:pt x="3026" y="890"/>
                    <a:pt x="3604" y="250"/>
                    <a:pt x="4662" y="0"/>
                  </a:cubicBezTo>
                  <a:close/>
                  <a:moveTo>
                    <a:pt x="1736" y="0"/>
                  </a:moveTo>
                  <a:cubicBezTo>
                    <a:pt x="1736" y="250"/>
                    <a:pt x="1736" y="499"/>
                    <a:pt x="1736" y="749"/>
                  </a:cubicBezTo>
                  <a:cubicBezTo>
                    <a:pt x="1339" y="937"/>
                    <a:pt x="1125" y="1171"/>
                    <a:pt x="1091" y="1452"/>
                  </a:cubicBezTo>
                  <a:cubicBezTo>
                    <a:pt x="1091" y="1561"/>
                    <a:pt x="1091" y="1670"/>
                    <a:pt x="1091" y="1780"/>
                  </a:cubicBezTo>
                  <a:cubicBezTo>
                    <a:pt x="1356" y="1780"/>
                    <a:pt x="1620" y="1780"/>
                    <a:pt x="1885" y="1780"/>
                  </a:cubicBezTo>
                  <a:cubicBezTo>
                    <a:pt x="1885" y="2404"/>
                    <a:pt x="1885" y="3029"/>
                    <a:pt x="1885" y="3654"/>
                  </a:cubicBezTo>
                  <a:cubicBezTo>
                    <a:pt x="1257" y="3654"/>
                    <a:pt x="629" y="3654"/>
                    <a:pt x="0" y="3654"/>
                  </a:cubicBezTo>
                  <a:cubicBezTo>
                    <a:pt x="0" y="3076"/>
                    <a:pt x="0" y="2498"/>
                    <a:pt x="0" y="1920"/>
                  </a:cubicBezTo>
                  <a:cubicBezTo>
                    <a:pt x="166" y="827"/>
                    <a:pt x="744" y="187"/>
                    <a:pt x="173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35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966980" y="2450731"/>
            <a:ext cx="4808643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endParaRPr lang="zh-CN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936762" y="2030661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70637" y="2712698"/>
            <a:ext cx="4808643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endParaRPr lang="zh-CN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66980" y="3004645"/>
            <a:ext cx="4808643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endParaRPr lang="zh-CN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66979" y="3296592"/>
            <a:ext cx="4808643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</a:t>
            </a:r>
            <a:endParaRPr lang="zh-CN" altLang="en-US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0" r="16300"/>
          <a:stretch>
            <a:fillRect/>
          </a:stretch>
        </p:blipFill>
        <p:spPr>
          <a:xfrm>
            <a:off x="5407630" y="1743886"/>
            <a:ext cx="3331257" cy="2388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7" b="16968"/>
          <a:stretch>
            <a:fillRect/>
          </a:stretch>
        </p:blipFill>
        <p:spPr>
          <a:xfrm>
            <a:off x="0" y="0"/>
            <a:ext cx="9144000" cy="30201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71600" y="1611395"/>
            <a:ext cx="6400800" cy="24379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76"/>
          <p:cNvSpPr txBox="1"/>
          <p:nvPr/>
        </p:nvSpPr>
        <p:spPr>
          <a:xfrm>
            <a:off x="3661722" y="2369910"/>
            <a:ext cx="3325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Future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Pipeline</a:t>
            </a:r>
          </a:p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Workflow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37"/>
          <p:cNvSpPr txBox="1"/>
          <p:nvPr/>
        </p:nvSpPr>
        <p:spPr>
          <a:xfrm>
            <a:off x="2454031" y="2484877"/>
            <a:ext cx="798099" cy="845019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04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8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/>
          <p:cNvSpPr txBox="1"/>
          <p:nvPr/>
        </p:nvSpPr>
        <p:spPr>
          <a:xfrm>
            <a:off x="3194256" y="21773"/>
            <a:ext cx="1360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明年工作计划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231493" y="272516"/>
            <a:ext cx="86462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025158" y="26294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Please add the title here</a:t>
            </a:r>
          </a:p>
        </p:txBody>
      </p:sp>
      <p:sp>
        <p:nvSpPr>
          <p:cNvPr id="5" name="ïşḻïďê-Cylinder 3"/>
          <p:cNvSpPr/>
          <p:nvPr/>
        </p:nvSpPr>
        <p:spPr>
          <a:xfrm rot="17415768" flipH="1">
            <a:off x="6196714" y="2726517"/>
            <a:ext cx="2110139" cy="645235"/>
          </a:xfrm>
          <a:prstGeom prst="can">
            <a:avLst>
              <a:gd name="adj" fmla="val 50000"/>
            </a:avLst>
          </a:prstGeom>
          <a:solidFill>
            <a:srgbClr val="332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ïşḻïďê-Cylinder 30"/>
          <p:cNvSpPr/>
          <p:nvPr/>
        </p:nvSpPr>
        <p:spPr>
          <a:xfrm rot="17415768" flipH="1">
            <a:off x="5849833" y="2893624"/>
            <a:ext cx="1847850" cy="579753"/>
          </a:xfrm>
          <a:prstGeom prst="can">
            <a:avLst>
              <a:gd name="adj" fmla="val 44220"/>
            </a:avLst>
          </a:prstGeom>
          <a:solidFill>
            <a:srgbClr val="DDC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ïşḻïďê-Cylinder 31"/>
          <p:cNvSpPr/>
          <p:nvPr/>
        </p:nvSpPr>
        <p:spPr>
          <a:xfrm rot="17415768" flipH="1">
            <a:off x="5560995" y="3093033"/>
            <a:ext cx="1466850" cy="549004"/>
          </a:xfrm>
          <a:prstGeom prst="can">
            <a:avLst>
              <a:gd name="adj" fmla="val 41990"/>
            </a:avLst>
          </a:prstGeom>
          <a:solidFill>
            <a:srgbClr val="3322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ïşḻïďê-Cylinder 32"/>
          <p:cNvSpPr/>
          <p:nvPr/>
        </p:nvSpPr>
        <p:spPr>
          <a:xfrm rot="17415768" flipH="1">
            <a:off x="5256260" y="3275884"/>
            <a:ext cx="1152525" cy="496397"/>
          </a:xfrm>
          <a:prstGeom prst="can">
            <a:avLst>
              <a:gd name="adj" fmla="val 41990"/>
            </a:avLst>
          </a:prstGeom>
          <a:solidFill>
            <a:srgbClr val="DDC7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ïşḻïďê-TextBox 6"/>
          <p:cNvSpPr txBox="1"/>
          <p:nvPr/>
        </p:nvSpPr>
        <p:spPr>
          <a:xfrm>
            <a:off x="5590187" y="2602478"/>
            <a:ext cx="484671" cy="276999"/>
          </a:xfrm>
          <a:prstGeom prst="rect">
            <a:avLst/>
          </a:prstGeom>
          <a:noFill/>
        </p:spPr>
        <p:txBody>
          <a:bodyPr wrap="none">
            <a:normAutofit lnSpcReduction="10000"/>
          </a:bodyPr>
          <a:lstStyle/>
          <a:p>
            <a:r>
              <a:rPr lang="en-US" altLang="zh-CN" sz="135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20%</a:t>
            </a:r>
          </a:p>
        </p:txBody>
      </p:sp>
      <p:sp>
        <p:nvSpPr>
          <p:cNvPr id="10" name="ïşḻïďê-TextBox 45"/>
          <p:cNvSpPr txBox="1"/>
          <p:nvPr/>
        </p:nvSpPr>
        <p:spPr>
          <a:xfrm>
            <a:off x="6185541" y="2252722"/>
            <a:ext cx="484671" cy="276999"/>
          </a:xfrm>
          <a:prstGeom prst="rect">
            <a:avLst/>
          </a:prstGeom>
          <a:noFill/>
        </p:spPr>
        <p:txBody>
          <a:bodyPr wrap="none">
            <a:normAutofit lnSpcReduction="10000"/>
          </a:bodyPr>
          <a:lstStyle/>
          <a:p>
            <a:r>
              <a:rPr lang="en-US" altLang="zh-CN" sz="1350" dirty="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20%</a:t>
            </a:r>
          </a:p>
        </p:txBody>
      </p:sp>
      <p:sp>
        <p:nvSpPr>
          <p:cNvPr id="11" name="ïşḻïďê-TextBox 46"/>
          <p:cNvSpPr txBox="1"/>
          <p:nvPr/>
        </p:nvSpPr>
        <p:spPr>
          <a:xfrm>
            <a:off x="6767111" y="1912007"/>
            <a:ext cx="484671" cy="276999"/>
          </a:xfrm>
          <a:prstGeom prst="rect">
            <a:avLst/>
          </a:prstGeom>
          <a:noFill/>
        </p:spPr>
        <p:txBody>
          <a:bodyPr wrap="none">
            <a:normAutofit lnSpcReduction="10000"/>
          </a:bodyPr>
          <a:lstStyle/>
          <a:p>
            <a:r>
              <a:rPr lang="en-US" altLang="zh-CN" sz="135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20%</a:t>
            </a:r>
          </a:p>
        </p:txBody>
      </p:sp>
      <p:sp>
        <p:nvSpPr>
          <p:cNvPr id="12" name="ïşḻïďê-TextBox 47"/>
          <p:cNvSpPr txBox="1"/>
          <p:nvPr/>
        </p:nvSpPr>
        <p:spPr>
          <a:xfrm>
            <a:off x="7300015" y="1652819"/>
            <a:ext cx="484671" cy="276999"/>
          </a:xfrm>
          <a:prstGeom prst="rect">
            <a:avLst/>
          </a:prstGeom>
          <a:noFill/>
        </p:spPr>
        <p:txBody>
          <a:bodyPr wrap="none">
            <a:normAutofit lnSpcReduction="10000"/>
          </a:bodyPr>
          <a:lstStyle/>
          <a:p>
            <a:r>
              <a:rPr lang="en-US" altLang="zh-CN" sz="1350">
                <a:solidFill>
                  <a:schemeClr val="bg2">
                    <a:lumMod val="10000"/>
                  </a:schemeClr>
                </a:solidFill>
                <a:latin typeface="Century Gothic" panose="020B0502020202020204" pitchFamily="34" charset="0"/>
              </a:rPr>
              <a:t>20%</a:t>
            </a:r>
          </a:p>
        </p:txBody>
      </p:sp>
      <p:sp>
        <p:nvSpPr>
          <p:cNvPr id="14" name="ïşḻïďê-Oval 33"/>
          <p:cNvSpPr/>
          <p:nvPr/>
        </p:nvSpPr>
        <p:spPr bwMode="auto">
          <a:xfrm flipH="1">
            <a:off x="1098811" y="1685161"/>
            <a:ext cx="112182" cy="110549"/>
          </a:xfrm>
          <a:prstGeom prst="ellipse">
            <a:avLst/>
          </a:prstGeom>
          <a:solidFill>
            <a:srgbClr val="DDC7A4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sz="135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ïşḻïďê-Oval 36"/>
          <p:cNvSpPr/>
          <p:nvPr/>
        </p:nvSpPr>
        <p:spPr bwMode="auto">
          <a:xfrm flipH="1">
            <a:off x="1098811" y="2419185"/>
            <a:ext cx="112182" cy="110549"/>
          </a:xfrm>
          <a:prstGeom prst="ellipse">
            <a:avLst/>
          </a:prstGeom>
          <a:solidFill>
            <a:srgbClr val="332211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sz="135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ïşḻïďê-Oval 39"/>
          <p:cNvSpPr/>
          <p:nvPr/>
        </p:nvSpPr>
        <p:spPr bwMode="auto">
          <a:xfrm flipH="1">
            <a:off x="1098811" y="3153211"/>
            <a:ext cx="112182" cy="110549"/>
          </a:xfrm>
          <a:prstGeom prst="ellipse">
            <a:avLst/>
          </a:prstGeom>
          <a:solidFill>
            <a:srgbClr val="DDC7A4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sz="135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ïşḻïďê-Oval 42"/>
          <p:cNvSpPr/>
          <p:nvPr/>
        </p:nvSpPr>
        <p:spPr bwMode="auto">
          <a:xfrm flipH="1">
            <a:off x="1098811" y="3887234"/>
            <a:ext cx="112182" cy="110549"/>
          </a:xfrm>
          <a:prstGeom prst="ellipse">
            <a:avLst/>
          </a:prstGeom>
          <a:solidFill>
            <a:srgbClr val="332211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sz="135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03707" y="1471529"/>
            <a:ext cx="2711566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397069" y="2188962"/>
            <a:ext cx="2711566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401010" y="2893410"/>
            <a:ext cx="2711566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403707" y="3623828"/>
            <a:ext cx="2711566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猪七爷素材</a:t>
            </a:r>
          </a:p>
        </p:txBody>
      </p:sp>
      <p:sp>
        <p:nvSpPr>
          <p:cNvPr id="29" name="矩形 28"/>
          <p:cNvSpPr/>
          <p:nvPr/>
        </p:nvSpPr>
        <p:spPr>
          <a:xfrm>
            <a:off x="370390" y="1018572"/>
            <a:ext cx="8507392" cy="381964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25" grpId="0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7" b="16968"/>
          <a:stretch>
            <a:fillRect/>
          </a:stretch>
        </p:blipFill>
        <p:spPr>
          <a:xfrm>
            <a:off x="0" y="0"/>
            <a:ext cx="9144000" cy="303362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83502" y="3896982"/>
            <a:ext cx="377699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685800">
              <a:defRPr/>
            </a:pP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Thanks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 </a:t>
            </a: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for</a:t>
            </a:r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 </a:t>
            </a: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</a:rPr>
              <a:t>listening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7" b="16968"/>
          <a:stretch>
            <a:fillRect/>
          </a:stretch>
        </p:blipFill>
        <p:spPr>
          <a:xfrm>
            <a:off x="0" y="0"/>
            <a:ext cx="9144000" cy="30201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98637" y="1530372"/>
            <a:ext cx="6400800" cy="24379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76"/>
          <p:cNvSpPr txBox="1"/>
          <p:nvPr/>
        </p:nvSpPr>
        <p:spPr>
          <a:xfrm>
            <a:off x="3081640" y="2065427"/>
            <a:ext cx="21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</a:t>
            </a:r>
            <a:endParaRPr lang="zh-CN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TextBox 37"/>
          <p:cNvSpPr txBox="1"/>
          <p:nvPr/>
        </p:nvSpPr>
        <p:spPr>
          <a:xfrm>
            <a:off x="2368118" y="2121436"/>
            <a:ext cx="491962" cy="547624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/>
            <a:r>
              <a:rPr lang="en-US" altLang="zh-CN" sz="340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5" name="TextBox 37"/>
          <p:cNvSpPr txBox="1"/>
          <p:nvPr/>
        </p:nvSpPr>
        <p:spPr>
          <a:xfrm>
            <a:off x="2384359" y="321340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16" name="TextBox 37"/>
          <p:cNvSpPr txBox="1"/>
          <p:nvPr/>
        </p:nvSpPr>
        <p:spPr>
          <a:xfrm>
            <a:off x="5410438" y="2138145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7" name="TextBox 37"/>
          <p:cNvSpPr txBox="1"/>
          <p:nvPr/>
        </p:nvSpPr>
        <p:spPr>
          <a:xfrm>
            <a:off x="5410438" y="3213400"/>
            <a:ext cx="491962" cy="530915"/>
          </a:xfrm>
          <a:prstGeom prst="rect">
            <a:avLst/>
          </a:prstGeom>
          <a:noFill/>
        </p:spPr>
        <p:txBody>
          <a:bodyPr wrap="none" anchor="ctr">
            <a:normAutofit fontScale="85000" lnSpcReduction="20000"/>
          </a:bodyPr>
          <a:lstStyle/>
          <a:p>
            <a:pPr algn="ctr"/>
            <a:r>
              <a:rPr lang="en-US" altLang="zh-CN" sz="400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18" name="矩形 17"/>
          <p:cNvSpPr/>
          <p:nvPr/>
        </p:nvSpPr>
        <p:spPr>
          <a:xfrm>
            <a:off x="6283455" y="1069251"/>
            <a:ext cx="1803414" cy="508220"/>
          </a:xfrm>
          <a:prstGeom prst="rect">
            <a:avLst/>
          </a:prstGeom>
          <a:solidFill>
            <a:srgbClr val="33221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9" name="Text Box 3"/>
          <p:cNvSpPr>
            <a:spLocks noChangeArrowheads="1"/>
          </p:cNvSpPr>
          <p:nvPr/>
        </p:nvSpPr>
        <p:spPr bwMode="auto">
          <a:xfrm>
            <a:off x="6283455" y="1123306"/>
            <a:ext cx="18034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rPr>
              <a:t>Contents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charset="0"/>
            </a:endParaRPr>
          </a:p>
        </p:txBody>
      </p:sp>
      <p:sp>
        <p:nvSpPr>
          <p:cNvPr id="22" name="TextBox 76">
            <a:extLst>
              <a:ext uri="{FF2B5EF4-FFF2-40B4-BE49-F238E27FC236}">
                <a16:creationId xmlns:a16="http://schemas.microsoft.com/office/drawing/2014/main" id="{FE0FD51E-FF3C-7A49-B601-59CE078893DB}"/>
              </a:ext>
            </a:extLst>
          </p:cNvPr>
          <p:cNvSpPr txBox="1"/>
          <p:nvPr/>
        </p:nvSpPr>
        <p:spPr>
          <a:xfrm>
            <a:off x="3081640" y="3111653"/>
            <a:ext cx="216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Kubernetes</a:t>
            </a: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</a:t>
            </a:r>
            <a:endParaRPr lang="zh-CN" altLang="en-US" sz="11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TextBox 76">
            <a:extLst>
              <a:ext uri="{FF2B5EF4-FFF2-40B4-BE49-F238E27FC236}">
                <a16:creationId xmlns:a16="http://schemas.microsoft.com/office/drawing/2014/main" id="{22AD74CD-929F-E141-94E2-4B6A73632DE6}"/>
              </a:ext>
            </a:extLst>
          </p:cNvPr>
          <p:cNvSpPr txBox="1"/>
          <p:nvPr/>
        </p:nvSpPr>
        <p:spPr>
          <a:xfrm>
            <a:off x="6212460" y="2065426"/>
            <a:ext cx="197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Local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Macbook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WorkFlow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TextBox 76">
            <a:extLst>
              <a:ext uri="{FF2B5EF4-FFF2-40B4-BE49-F238E27FC236}">
                <a16:creationId xmlns:a16="http://schemas.microsoft.com/office/drawing/2014/main" id="{8139E702-43BF-0F4E-AABF-8A349D10EED3}"/>
              </a:ext>
            </a:extLst>
          </p:cNvPr>
          <p:cNvSpPr txBox="1"/>
          <p:nvPr/>
        </p:nvSpPr>
        <p:spPr>
          <a:xfrm>
            <a:off x="6249581" y="3091635"/>
            <a:ext cx="1940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Future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Pipeline</a:t>
            </a:r>
          </a:p>
          <a:p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Workflow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7" b="16968"/>
          <a:stretch>
            <a:fillRect/>
          </a:stretch>
        </p:blipFill>
        <p:spPr>
          <a:xfrm>
            <a:off x="0" y="0"/>
            <a:ext cx="9144000" cy="30201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71600" y="1611395"/>
            <a:ext cx="6400800" cy="24379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76"/>
          <p:cNvSpPr txBox="1"/>
          <p:nvPr/>
        </p:nvSpPr>
        <p:spPr>
          <a:xfrm>
            <a:off x="3661723" y="2369910"/>
            <a:ext cx="29941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37"/>
          <p:cNvSpPr txBox="1"/>
          <p:nvPr/>
        </p:nvSpPr>
        <p:spPr>
          <a:xfrm>
            <a:off x="2454031" y="2484877"/>
            <a:ext cx="798099" cy="845019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01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31493" y="272516"/>
            <a:ext cx="86462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790092" y="26294"/>
            <a:ext cx="29009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23810F-91D5-2445-83C3-4CD592D07026}"/>
              </a:ext>
            </a:extLst>
          </p:cNvPr>
          <p:cNvSpPr/>
          <p:nvPr/>
        </p:nvSpPr>
        <p:spPr>
          <a:xfrm>
            <a:off x="613507" y="868639"/>
            <a:ext cx="330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What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is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Docker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?</a:t>
            </a:r>
            <a:endParaRPr lang="en-US" sz="2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97A849-3FD4-C748-9EE2-FB285A51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07" y="2570294"/>
            <a:ext cx="7842738" cy="178076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A set of platform-as-a-service (PaaS) products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b="1" dirty="0"/>
              <a:t>docker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container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deliver</a:t>
            </a:r>
            <a:r>
              <a:rPr lang="zh-CN" altLang="en-US" sz="2400" dirty="0"/>
              <a:t> </a:t>
            </a:r>
            <a:r>
              <a:rPr lang="en-US" altLang="zh-CN" sz="2400" dirty="0"/>
              <a:t>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E6DDC-E78C-8C49-B84A-B82B4146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185" y="695046"/>
            <a:ext cx="4572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31493" y="272516"/>
            <a:ext cx="86462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790092" y="26294"/>
            <a:ext cx="29009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460740" y="3510046"/>
            <a:ext cx="2477739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Software: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daemon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and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client</a:t>
            </a:r>
          </a:p>
          <a:p>
            <a:pPr algn="ctr">
              <a:spcBef>
                <a:spcPts val="600"/>
              </a:spcBef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Objects: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image,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container,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service</a:t>
            </a:r>
          </a:p>
          <a:p>
            <a:pPr algn="ctr">
              <a:spcBef>
                <a:spcPts val="600"/>
              </a:spcBef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Registries: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public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or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private</a:t>
            </a:r>
          </a:p>
        </p:txBody>
      </p:sp>
      <p:sp>
        <p:nvSpPr>
          <p:cNvPr id="46" name="Rectangle 24"/>
          <p:cNvSpPr>
            <a:spLocks noChangeArrowheads="1"/>
          </p:cNvSpPr>
          <p:nvPr/>
        </p:nvSpPr>
        <p:spPr bwMode="auto">
          <a:xfrm>
            <a:off x="3942614" y="3116138"/>
            <a:ext cx="1513989" cy="27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Components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437960" y="3510046"/>
            <a:ext cx="19638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Docker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Compose</a:t>
            </a:r>
          </a:p>
          <a:p>
            <a:pPr algn="ctr">
              <a:spcBef>
                <a:spcPts val="600"/>
              </a:spcBef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Docker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Swarm</a:t>
            </a:r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6792754" y="3116138"/>
            <a:ext cx="1254256" cy="27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Tools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11133" y="3510046"/>
            <a:ext cx="205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Runs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on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linux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server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or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VM</a:t>
            </a:r>
          </a:p>
          <a:p>
            <a:pPr algn="ctr">
              <a:spcBef>
                <a:spcPts val="600"/>
              </a:spcBef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Deliver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software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as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package</a:t>
            </a:r>
          </a:p>
          <a:p>
            <a:pPr algn="ctr">
              <a:spcBef>
                <a:spcPts val="600"/>
              </a:spcBef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Run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processes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in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isolation</a:t>
            </a:r>
          </a:p>
        </p:txBody>
      </p:sp>
      <p:sp>
        <p:nvSpPr>
          <p:cNvPr id="50" name="Rectangle 24"/>
          <p:cNvSpPr>
            <a:spLocks noChangeArrowheads="1"/>
          </p:cNvSpPr>
          <p:nvPr/>
        </p:nvSpPr>
        <p:spPr bwMode="auto">
          <a:xfrm>
            <a:off x="1258195" y="3116138"/>
            <a:ext cx="1254256" cy="27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16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  <a:endParaRPr lang="zh-CN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3960908-D5A6-B444-AC88-C943C2A1C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089" y="1218652"/>
            <a:ext cx="2563822" cy="159726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95AC2CF-5C3D-124F-BA4A-5924DE2BC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45" y="1021609"/>
            <a:ext cx="1991359" cy="199135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DD06F3E-9F7F-A546-92DA-05703248C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97" y="1090129"/>
            <a:ext cx="2325327" cy="15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31493" y="272516"/>
            <a:ext cx="86462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790092" y="26294"/>
            <a:ext cx="29009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23810F-91D5-2445-83C3-4CD592D07026}"/>
              </a:ext>
            </a:extLst>
          </p:cNvPr>
          <p:cNvSpPr/>
          <p:nvPr/>
        </p:nvSpPr>
        <p:spPr>
          <a:xfrm>
            <a:off x="613507" y="868639"/>
            <a:ext cx="7522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Why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is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(or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was)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Docker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so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popular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over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traditional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PaaS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platform?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97A849-3FD4-C748-9EE2-FB285A51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47" y="1602652"/>
            <a:ext cx="3473938" cy="3344531"/>
          </a:xfrm>
        </p:spPr>
        <p:txBody>
          <a:bodyPr>
            <a:normAutofit/>
          </a:bodyPr>
          <a:lstStyle/>
          <a:p>
            <a:r>
              <a:rPr lang="en-US" dirty="0"/>
              <a:t>Reduced the complexity of Paa</a:t>
            </a:r>
            <a:r>
              <a:rPr lang="en-US" altLang="zh-CN" dirty="0"/>
              <a:t>S</a:t>
            </a:r>
            <a:r>
              <a:rPr lang="en-US" dirty="0"/>
              <a:t> service packaging</a:t>
            </a:r>
          </a:p>
          <a:p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less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machines</a:t>
            </a:r>
          </a:p>
          <a:p>
            <a:r>
              <a:rPr lang="en-US" altLang="zh-CN" dirty="0"/>
              <a:t>A</a:t>
            </a:r>
            <a:r>
              <a:rPr lang="en-US" dirty="0"/>
              <a:t> single server or </a:t>
            </a:r>
            <a:r>
              <a:rPr lang="en-US" altLang="zh-CN" dirty="0"/>
              <a:t>VM</a:t>
            </a:r>
            <a:r>
              <a:rPr lang="zh-CN" altLang="en-US" dirty="0"/>
              <a:t> </a:t>
            </a:r>
            <a:r>
              <a:rPr lang="en-US" dirty="0"/>
              <a:t>can run several containers simultaneously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5E86E-ACA9-4A43-ACAB-40EE6696D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021" y="1407851"/>
            <a:ext cx="4945762" cy="29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5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31493" y="272516"/>
            <a:ext cx="86462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790092" y="26294"/>
            <a:ext cx="29009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EB0C11-F63B-8C44-9FCC-0E5FCCEB6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37" y="898280"/>
            <a:ext cx="3709804" cy="3423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23810F-91D5-2445-83C3-4CD592D07026}"/>
              </a:ext>
            </a:extLst>
          </p:cNvPr>
          <p:cNvSpPr/>
          <p:nvPr/>
        </p:nvSpPr>
        <p:spPr>
          <a:xfrm>
            <a:off x="558799" y="1048392"/>
            <a:ext cx="330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Docker can use different interfaces to access virtualization features of the Linux kernel.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1AC9CC7-BD4D-DC49-977A-19ADB0186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99" y="2609848"/>
            <a:ext cx="3598986" cy="2094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techniques :</a:t>
            </a:r>
          </a:p>
          <a:p>
            <a:r>
              <a:rPr lang="en-US" altLang="zh-CN" dirty="0" err="1"/>
              <a:t>cgroups</a:t>
            </a:r>
            <a:endParaRPr lang="en-US" dirty="0"/>
          </a:p>
          <a:p>
            <a:r>
              <a:rPr lang="en-US" altLang="zh-CN" dirty="0"/>
              <a:t>namespaces</a:t>
            </a:r>
          </a:p>
          <a:p>
            <a:r>
              <a:rPr lang="en-US" altLang="zh-CN" dirty="0" err="1"/>
              <a:t>rootfs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0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7" b="16968"/>
          <a:stretch>
            <a:fillRect/>
          </a:stretch>
        </p:blipFill>
        <p:spPr>
          <a:xfrm>
            <a:off x="0" y="0"/>
            <a:ext cx="9144000" cy="30201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71600" y="1611395"/>
            <a:ext cx="6400800" cy="24379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76"/>
          <p:cNvSpPr txBox="1"/>
          <p:nvPr/>
        </p:nvSpPr>
        <p:spPr>
          <a:xfrm>
            <a:off x="3661723" y="2369910"/>
            <a:ext cx="29941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Kubernetes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Introduction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TextBox 37"/>
          <p:cNvSpPr txBox="1"/>
          <p:nvPr/>
        </p:nvSpPr>
        <p:spPr>
          <a:xfrm>
            <a:off x="2454031" y="2484877"/>
            <a:ext cx="798099" cy="845019"/>
          </a:xfrm>
          <a:prstGeom prst="rect">
            <a:avLst/>
          </a:prstGeom>
          <a:noFill/>
        </p:spPr>
        <p:txBody>
          <a:bodyPr wrap="none" anchor="ctr">
            <a:normAutofit/>
          </a:bodyPr>
          <a:lstStyle/>
          <a:p>
            <a:pPr algn="ctr"/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latin typeface="Impact" panose="020B0806030902050204" pitchFamily="34" charset="0"/>
              </a:rPr>
              <a:t>02</a:t>
            </a:r>
            <a:endParaRPr lang="en-US" altLang="zh-CN" sz="4000" dirty="0">
              <a:solidFill>
                <a:schemeClr val="bg2">
                  <a:lumMod val="10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18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231493" y="272516"/>
            <a:ext cx="86462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104183" y="26295"/>
            <a:ext cx="29009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23810F-91D5-2445-83C3-4CD592D07026}"/>
              </a:ext>
            </a:extLst>
          </p:cNvPr>
          <p:cNvSpPr/>
          <p:nvPr/>
        </p:nvSpPr>
        <p:spPr>
          <a:xfrm>
            <a:off x="613507" y="868639"/>
            <a:ext cx="330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What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is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Kubernetes</a:t>
            </a: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222222"/>
                </a:solidFill>
                <a:latin typeface="Arial" panose="020B0604020202020204" pitchFamily="34" charset="0"/>
              </a:rPr>
              <a:t>?</a:t>
            </a:r>
            <a:endParaRPr lang="en-US" sz="24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97A849-3FD4-C748-9EE2-FB285A51A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38" y="1625603"/>
            <a:ext cx="3837354" cy="338405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An open-source </a:t>
            </a:r>
            <a:r>
              <a:rPr lang="en-US" altLang="zh-CN" sz="2400" b="1" dirty="0"/>
              <a:t>container-orchestration</a:t>
            </a:r>
            <a:r>
              <a:rPr lang="en-US" altLang="zh-CN" sz="2400" dirty="0"/>
              <a:t>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/>
              <a:t>P</a:t>
            </a:r>
            <a:r>
              <a:rPr lang="en-US" sz="2400" dirty="0"/>
              <a:t>latform for </a:t>
            </a:r>
          </a:p>
          <a:p>
            <a:pPr lvl="1"/>
            <a:r>
              <a:rPr lang="en-US" sz="2100" dirty="0"/>
              <a:t>automating deployment</a:t>
            </a:r>
          </a:p>
          <a:p>
            <a:pPr lvl="1"/>
            <a:r>
              <a:rPr lang="en-US" sz="2100" dirty="0"/>
              <a:t>scaling</a:t>
            </a:r>
          </a:p>
          <a:p>
            <a:pPr lvl="1"/>
            <a:r>
              <a:rPr lang="en-US" sz="2100" dirty="0"/>
              <a:t>operations of application containers across clusters of hosts</a:t>
            </a:r>
            <a:endParaRPr lang="en-US" altLang="zh-CN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F0179-A376-4E46-BD5E-823F37D5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495" y="1153690"/>
            <a:ext cx="279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3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2000">
        <p14:prism/>
      </p:transition>
    </mc:Choice>
    <mc:Fallback xmlns="">
      <p:transition spd="slow" advClick="0" advTm="2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74403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5174403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</TotalTime>
  <Words>406</Words>
  <Application>Microsoft Macintosh PowerPoint</Application>
  <PresentationFormat>Custom</PresentationFormat>
  <Paragraphs>116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等线</vt:lpstr>
      <vt:lpstr>Gungsuh</vt:lpstr>
      <vt:lpstr>微软雅黑</vt:lpstr>
      <vt:lpstr>Agency FB</vt:lpstr>
      <vt:lpstr>Arial</vt:lpstr>
      <vt:lpstr>Calibri</vt:lpstr>
      <vt:lpstr>Calibri Light</vt:lpstr>
      <vt:lpstr>Century Gothic</vt:lpstr>
      <vt:lpstr>Impact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大气干净工作总结PPT模板</dc:title>
  <dc:creator>樊婷婷</dc:creator>
  <cp:lastModifiedBy>chen ansel</cp:lastModifiedBy>
  <cp:revision>29</cp:revision>
  <dcterms:created xsi:type="dcterms:W3CDTF">2017-09-26T12:23:00Z</dcterms:created>
  <dcterms:modified xsi:type="dcterms:W3CDTF">2019-11-03T02:54:23Z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2052-10.1.0.6874</vt:lpwstr>
  </property>
</Properties>
</file>